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6"/>
  </p:notesMasterIdLst>
  <p:sldIdLst>
    <p:sldId id="321" r:id="rId2"/>
    <p:sldId id="258" r:id="rId3"/>
    <p:sldId id="298" r:id="rId4"/>
    <p:sldId id="306" r:id="rId5"/>
    <p:sldId id="308" r:id="rId6"/>
    <p:sldId id="318" r:id="rId7"/>
    <p:sldId id="322" r:id="rId8"/>
    <p:sldId id="316" r:id="rId9"/>
    <p:sldId id="317" r:id="rId10"/>
    <p:sldId id="301" r:id="rId11"/>
    <p:sldId id="319" r:id="rId12"/>
    <p:sldId id="310" r:id="rId13"/>
    <p:sldId id="320" r:id="rId14"/>
    <p:sldId id="323" r:id="rId15"/>
  </p:sldIdLst>
  <p:sldSz cx="9144000" cy="6858000" type="screen4x3"/>
  <p:notesSz cx="6797675" cy="992822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003" userDrawn="1">
          <p15:clr>
            <a:srgbClr val="A4A3A4"/>
          </p15:clr>
        </p15:guide>
        <p15:guide id="2" pos="47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900"/>
    <a:srgbClr val="CC6600"/>
    <a:srgbClr val="339966"/>
    <a:srgbClr val="2B7885"/>
    <a:srgbClr val="DBF6FE"/>
    <a:srgbClr val="F1FCFE"/>
    <a:srgbClr val="6BC5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5FD0F851-EC5A-4D38-B0AD-8093EC10F338}" styleName="Светлый стиль 1 — акцент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062" autoAdjust="0"/>
    <p:restoredTop sz="98514" autoAdjust="0"/>
  </p:normalViewPr>
  <p:slideViewPr>
    <p:cSldViewPr snapToGrid="0">
      <p:cViewPr varScale="1">
        <p:scale>
          <a:sx n="86" d="100"/>
          <a:sy n="86" d="100"/>
        </p:scale>
        <p:origin x="1474" y="48"/>
      </p:cViewPr>
      <p:guideLst>
        <p:guide orient="horz" pos="1003"/>
        <p:guide pos="47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BE2E293-8A7E-4A1F-A8EB-8D025A56A6DB}" type="datetimeFigureOut">
              <a:rPr lang="ru-RU" smtClean="0"/>
              <a:pPr/>
              <a:t>15.10.2018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66813" y="1241425"/>
            <a:ext cx="4464050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60616A-6DF1-4AE2-B7B6-2273E8C7893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23556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60616A-6DF1-4AE2-B7B6-2273E8C78932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27124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60616A-6DF1-4AE2-B7B6-2273E8C78932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54431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60616A-6DF1-4AE2-B7B6-2273E8C78932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43729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60616A-6DF1-4AE2-B7B6-2273E8C78932}" type="slidenum">
              <a:rPr lang="ru-RU" smtClean="0"/>
              <a:pPr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37170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019909" y="1570937"/>
            <a:ext cx="4015596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61846" y="4240392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10/15/2018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8" name="Рисунок 7" descr="1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 rot="16200000">
            <a:off x="3545349" y="1259350"/>
            <a:ext cx="2053301" cy="9144000"/>
          </a:xfrm>
          <a:prstGeom prst="rect">
            <a:avLst/>
          </a:prstGeom>
        </p:spPr>
      </p:pic>
      <p:pic>
        <p:nvPicPr>
          <p:cNvPr id="9" name="Рисунок 8" descr="лого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595925" y="862640"/>
            <a:ext cx="2576102" cy="3142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391424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10/15/2018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4943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10/15/2018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80024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10/15/2018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54643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10/15/2018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20767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10/15/2018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0743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10/15/2018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10971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10/15/2018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10732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10/15/2018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61370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10/15/2018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88783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10/15/2018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72765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19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E7815E-F7B8-4E93-9F6C-89F6C3C8DBB8}" type="datetimeFigureOut">
              <a:rPr lang="en-US" smtClean="0"/>
              <a:pPr/>
              <a:t>10/15/2018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74596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jpeg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>
            <a:extLst>
              <a:ext uri="{FF2B5EF4-FFF2-40B4-BE49-F238E27FC236}">
                <a16:creationId xmlns:a16="http://schemas.microsoft.com/office/drawing/2014/main" id="{CAE22D93-86C6-4012-8C95-C05004B2E97F}"/>
              </a:ext>
            </a:extLst>
          </p:cNvPr>
          <p:cNvGrpSpPr/>
          <p:nvPr/>
        </p:nvGrpSpPr>
        <p:grpSpPr>
          <a:xfrm>
            <a:off x="1006973" y="1563448"/>
            <a:ext cx="7257566" cy="89285"/>
            <a:chOff x="947651" y="2754884"/>
            <a:chExt cx="7257566" cy="89285"/>
          </a:xfrm>
        </p:grpSpPr>
        <p:sp>
          <p:nvSpPr>
            <p:cNvPr id="16" name="Прямоугольник 15">
              <a:extLst>
                <a:ext uri="{FF2B5EF4-FFF2-40B4-BE49-F238E27FC236}">
                  <a16:creationId xmlns:a16="http://schemas.microsoft.com/office/drawing/2014/main" id="{37A4C5B6-209B-448F-B247-975927B0C84B}"/>
                </a:ext>
              </a:extLst>
            </p:cNvPr>
            <p:cNvSpPr/>
            <p:nvPr/>
          </p:nvSpPr>
          <p:spPr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Прямоугольник 16">
              <a:extLst>
                <a:ext uri="{FF2B5EF4-FFF2-40B4-BE49-F238E27FC236}">
                  <a16:creationId xmlns:a16="http://schemas.microsoft.com/office/drawing/2014/main" id="{C1FFCA75-318C-48BA-A2C5-8D9CCF5F7332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8" name="Title 1">
            <a:extLst>
              <a:ext uri="{FF2B5EF4-FFF2-40B4-BE49-F238E27FC236}">
                <a16:creationId xmlns:a16="http://schemas.microsoft.com/office/drawing/2014/main" id="{7EC25E79-69F1-4C15-99AF-A1FE4E9DF738}"/>
              </a:ext>
            </a:extLst>
          </p:cNvPr>
          <p:cNvSpPr txBox="1">
            <a:spLocks/>
          </p:cNvSpPr>
          <p:nvPr/>
        </p:nvSpPr>
        <p:spPr>
          <a:xfrm>
            <a:off x="1149196" y="572569"/>
            <a:ext cx="6845610" cy="141706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ru-RU" sz="2400" dirty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  <a:t>Служба по делам архивов </a:t>
            </a:r>
          </a:p>
          <a:p>
            <a:pPr>
              <a:lnSpc>
                <a:spcPct val="100000"/>
              </a:lnSpc>
            </a:pPr>
            <a:r>
              <a:rPr lang="ru-RU" sz="2400" dirty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  <a:t>Ханты-Мансийского автономного округа – Югры </a:t>
            </a:r>
            <a:endParaRPr lang="en-US" sz="2400" dirty="0">
              <a:solidFill>
                <a:schemeClr val="accent5">
                  <a:lumMod val="50000"/>
                </a:schemeClr>
              </a:solidFill>
              <a:latin typeface="Franklin Gothic Medium" panose="020B0603020102020204" pitchFamily="34" charset="0"/>
            </a:endParaRP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5D9C00A3-7233-4137-8099-6CDBDE482A35}"/>
              </a:ext>
            </a:extLst>
          </p:cNvPr>
          <p:cNvSpPr/>
          <p:nvPr/>
        </p:nvSpPr>
        <p:spPr>
          <a:xfrm>
            <a:off x="2570057" y="6332085"/>
            <a:ext cx="395909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dirty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  <a:t>г. Ханты-Мансийск, 17 октября 2018 года</a:t>
            </a:r>
          </a:p>
        </p:txBody>
      </p:sp>
      <p:pic>
        <p:nvPicPr>
          <p:cNvPr id="2050" name="Picture 2" descr="C:\Users\IvanovaALV\Desktop\Логотип Связь поколений Югры ХОРОШИЙ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2253" y="2195231"/>
            <a:ext cx="5334703" cy="17702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5D9C00A3-7233-4137-8099-6CDBDE482A35}"/>
              </a:ext>
            </a:extLst>
          </p:cNvPr>
          <p:cNvSpPr/>
          <p:nvPr/>
        </p:nvSpPr>
        <p:spPr>
          <a:xfrm>
            <a:off x="5535692" y="4261578"/>
            <a:ext cx="3089642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  <a:t>Иванова Алёна Владимировна</a:t>
            </a:r>
          </a:p>
          <a:p>
            <a:endParaRPr lang="ru-RU" sz="1400" dirty="0">
              <a:solidFill>
                <a:schemeClr val="accent5">
                  <a:lumMod val="50000"/>
                </a:schemeClr>
              </a:solidFill>
              <a:latin typeface="Franklin Gothic Medium" panose="020B0603020102020204" pitchFamily="34" charset="0"/>
            </a:endParaRPr>
          </a:p>
          <a:p>
            <a:r>
              <a:rPr lang="ru-RU" sz="1400" dirty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  <a:t>начальник отдела контроля комплектования Архивного фонда Российской Федерации </a:t>
            </a:r>
          </a:p>
          <a:p>
            <a:r>
              <a:rPr lang="ru-RU" sz="1400" dirty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  <a:t>и государственного учета архивных документов</a:t>
            </a:r>
          </a:p>
        </p:txBody>
      </p:sp>
    </p:spTree>
    <p:extLst>
      <p:ext uri="{BB962C8B-B14F-4D97-AF65-F5344CB8AC3E}">
        <p14:creationId xmlns:p14="http://schemas.microsoft.com/office/powerpoint/2010/main" val="6927270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оугольник 20"/>
          <p:cNvSpPr/>
          <p:nvPr/>
        </p:nvSpPr>
        <p:spPr>
          <a:xfrm>
            <a:off x="157567" y="2733794"/>
            <a:ext cx="3922972" cy="41242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spcAft>
                <a:spcPts val="1200"/>
              </a:spcAft>
              <a:buFont typeface="Wingdings" panose="05000000000000000000" pitchFamily="2" charset="2"/>
              <a:buChar char="ü"/>
            </a:pPr>
            <a:r>
              <a:rPr lang="ru-RU" dirty="0">
                <a:latin typeface="Franklin Gothic Medium" panose="020B0603020102020204" pitchFamily="34" charset="0"/>
              </a:rPr>
              <a:t>Сокращение трудозатрат на поиск запрашиваемой информации</a:t>
            </a:r>
          </a:p>
          <a:p>
            <a:pPr marL="342900" lvl="0" indent="-342900" algn="just">
              <a:spcAft>
                <a:spcPts val="1200"/>
              </a:spcAft>
              <a:buFont typeface="Wingdings" panose="05000000000000000000" pitchFamily="2" charset="2"/>
              <a:buChar char="ü"/>
            </a:pPr>
            <a:r>
              <a:rPr lang="ru-RU" dirty="0">
                <a:latin typeface="Franklin Gothic Medium" panose="020B0603020102020204" pitchFamily="34" charset="0"/>
              </a:rPr>
              <a:t>Повышение уровня сохранности архивных документов за счет исключения из оборота использования</a:t>
            </a:r>
          </a:p>
          <a:p>
            <a:pPr marL="342900" lvl="0" indent="-342900" algn="just">
              <a:spcAft>
                <a:spcPts val="1200"/>
              </a:spcAft>
              <a:buFont typeface="Wingdings" panose="05000000000000000000" pitchFamily="2" charset="2"/>
              <a:buChar char="ü"/>
            </a:pPr>
            <a:r>
              <a:rPr lang="ru-RU" dirty="0">
                <a:latin typeface="Franklin Gothic Medium" panose="020B0603020102020204" pitchFamily="34" charset="0"/>
              </a:rPr>
              <a:t>Повышение доступности архивной информации посредством размещения генеалогических сведений в сети Интернет</a:t>
            </a:r>
          </a:p>
          <a:p>
            <a:pPr lvl="0" indent="216000">
              <a:buFont typeface="Wingdings" pitchFamily="2" charset="2"/>
              <a:buChar char="§"/>
            </a:pPr>
            <a:endParaRPr lang="ru-RU" sz="1600" dirty="0">
              <a:latin typeface="Franklin Gothic Medium" pitchFamily="34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4660775" y="2685591"/>
            <a:ext cx="4110619" cy="40357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 algn="just">
              <a:lnSpc>
                <a:spcPct val="114000"/>
              </a:lnSpc>
              <a:spcAft>
                <a:spcPts val="1200"/>
              </a:spcAft>
              <a:buFont typeface="Wingdings" panose="05000000000000000000" pitchFamily="2" charset="2"/>
              <a:buChar char="ü"/>
            </a:pPr>
            <a:r>
              <a:rPr lang="ru-RU" dirty="0">
                <a:latin typeface="Franklin Gothic Medium" panose="020B0603020102020204" pitchFamily="34" charset="0"/>
              </a:rPr>
              <a:t>Повышение уровня  удовлетворенности граждан                     в получении необходимых генеалогических сведений за счет сокращения сроков поиска информации и финансовых затрат</a:t>
            </a:r>
          </a:p>
          <a:p>
            <a:pPr marL="285750" lvl="0" indent="-285750" algn="just">
              <a:lnSpc>
                <a:spcPct val="114000"/>
              </a:lnSpc>
              <a:spcAft>
                <a:spcPts val="1200"/>
              </a:spcAft>
              <a:buFont typeface="Wingdings" panose="05000000000000000000" pitchFamily="2" charset="2"/>
              <a:buChar char="ü"/>
            </a:pPr>
            <a:r>
              <a:rPr lang="ru-RU" dirty="0">
                <a:latin typeface="Franklin Gothic Medium" panose="020B0603020102020204" pitchFamily="34" charset="0"/>
              </a:rPr>
              <a:t>Повышение социального статуса семьи как общегражданского института, обеспечивающего передачу от поколения                              к поколению традиционных ценностей и норм</a:t>
            </a:r>
          </a:p>
        </p:txBody>
      </p:sp>
      <p:sp>
        <p:nvSpPr>
          <p:cNvPr id="27" name="Title 1"/>
          <p:cNvSpPr txBox="1">
            <a:spLocks/>
          </p:cNvSpPr>
          <p:nvPr/>
        </p:nvSpPr>
        <p:spPr>
          <a:xfrm>
            <a:off x="610772" y="-44434"/>
            <a:ext cx="7508695" cy="89620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00000"/>
              </a:lnSpc>
            </a:pPr>
            <a:r>
              <a:rPr lang="ru-RU" sz="2500" b="1" dirty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  <a:t>Ожидаемый эффект от реализации Проекта </a:t>
            </a:r>
          </a:p>
        </p:txBody>
      </p:sp>
      <p:grpSp>
        <p:nvGrpSpPr>
          <p:cNvPr id="18" name="Группа 17">
            <a:extLst>
              <a:ext uri="{FF2B5EF4-FFF2-40B4-BE49-F238E27FC236}">
                <a16:creationId xmlns:a16="http://schemas.microsoft.com/office/drawing/2014/main" id="{539571B3-3FBA-438F-AC7B-9E1211B172E6}"/>
              </a:ext>
            </a:extLst>
          </p:cNvPr>
          <p:cNvGrpSpPr/>
          <p:nvPr/>
        </p:nvGrpSpPr>
        <p:grpSpPr>
          <a:xfrm>
            <a:off x="0" y="1050090"/>
            <a:ext cx="7859486" cy="89285"/>
            <a:chOff x="947651" y="2754884"/>
            <a:chExt cx="7257566" cy="89285"/>
          </a:xfrm>
        </p:grpSpPr>
        <p:sp>
          <p:nvSpPr>
            <p:cNvPr id="19" name="Прямоугольник 18">
              <a:extLst>
                <a:ext uri="{FF2B5EF4-FFF2-40B4-BE49-F238E27FC236}">
                  <a16:creationId xmlns:a16="http://schemas.microsoft.com/office/drawing/2014/main" id="{6FBFECCB-F5F9-4F64-BC02-FE4F41DE2980}"/>
                </a:ext>
              </a:extLst>
            </p:cNvPr>
            <p:cNvSpPr/>
            <p:nvPr/>
          </p:nvSpPr>
          <p:spPr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Прямоугольник 19">
              <a:extLst>
                <a:ext uri="{FF2B5EF4-FFF2-40B4-BE49-F238E27FC236}">
                  <a16:creationId xmlns:a16="http://schemas.microsoft.com/office/drawing/2014/main" id="{D7EC49FC-0C34-486F-9ABA-0D826A6E5AE5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7" name="Скругленный прямоугольник 16"/>
          <p:cNvSpPr/>
          <p:nvPr/>
        </p:nvSpPr>
        <p:spPr>
          <a:xfrm>
            <a:off x="8698401" y="6309320"/>
            <a:ext cx="288032" cy="36004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8636469" y="6289093"/>
            <a:ext cx="411896" cy="3742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10</a:t>
            </a:r>
          </a:p>
        </p:txBody>
      </p:sp>
      <p:sp>
        <p:nvSpPr>
          <p:cNvPr id="29" name="Прямоугольник 28">
            <a:extLst>
              <a:ext uri="{FF2B5EF4-FFF2-40B4-BE49-F238E27FC236}">
                <a16:creationId xmlns:a16="http://schemas.microsoft.com/office/drawing/2014/main" id="{B48AE73D-7D27-42EE-AF97-8621332D20FA}"/>
              </a:ext>
            </a:extLst>
          </p:cNvPr>
          <p:cNvSpPr/>
          <p:nvPr/>
        </p:nvSpPr>
        <p:spPr>
          <a:xfrm>
            <a:off x="475131" y="1564166"/>
            <a:ext cx="3482477" cy="892786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рямоугольник 29">
            <a:extLst>
              <a:ext uri="{FF2B5EF4-FFF2-40B4-BE49-F238E27FC236}">
                <a16:creationId xmlns:a16="http://schemas.microsoft.com/office/drawing/2014/main" id="{CFE47C44-A55A-4C03-A8F2-9E1B5A8010C2}"/>
              </a:ext>
            </a:extLst>
          </p:cNvPr>
          <p:cNvSpPr/>
          <p:nvPr/>
        </p:nvSpPr>
        <p:spPr>
          <a:xfrm>
            <a:off x="933826" y="1785117"/>
            <a:ext cx="302378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b="1" dirty="0">
                <a:solidFill>
                  <a:schemeClr val="bg1"/>
                </a:solidFill>
              </a:rPr>
              <a:t>Экономический эффект</a:t>
            </a:r>
          </a:p>
        </p:txBody>
      </p:sp>
      <p:sp>
        <p:nvSpPr>
          <p:cNvPr id="31" name="Овал 30">
            <a:extLst>
              <a:ext uri="{FF2B5EF4-FFF2-40B4-BE49-F238E27FC236}">
                <a16:creationId xmlns:a16="http://schemas.microsoft.com/office/drawing/2014/main" id="{83E59B0F-05DA-4C26-A7DA-C391FAB3DFFC}"/>
              </a:ext>
            </a:extLst>
          </p:cNvPr>
          <p:cNvSpPr/>
          <p:nvPr/>
        </p:nvSpPr>
        <p:spPr>
          <a:xfrm>
            <a:off x="157567" y="1488693"/>
            <a:ext cx="919178" cy="1011373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28258B07-12F8-459B-9BAD-8039A1F5E63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085" y="1693018"/>
            <a:ext cx="686494" cy="553529"/>
          </a:xfrm>
          <a:prstGeom prst="rect">
            <a:avLst/>
          </a:prstGeom>
        </p:spPr>
      </p:pic>
      <p:sp>
        <p:nvSpPr>
          <p:cNvPr id="36" name="Прямоугольник 35">
            <a:extLst>
              <a:ext uri="{FF2B5EF4-FFF2-40B4-BE49-F238E27FC236}">
                <a16:creationId xmlns:a16="http://schemas.microsoft.com/office/drawing/2014/main" id="{C748D7D2-8DB0-422C-96F3-9541B35053B0}"/>
              </a:ext>
            </a:extLst>
          </p:cNvPr>
          <p:cNvSpPr/>
          <p:nvPr/>
        </p:nvSpPr>
        <p:spPr>
          <a:xfrm>
            <a:off x="5186392" y="1518435"/>
            <a:ext cx="3482477" cy="892786"/>
          </a:xfrm>
          <a:prstGeom prst="rect">
            <a:avLst/>
          </a:prstGeom>
          <a:solidFill>
            <a:srgbClr val="3399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highlight>
                <a:srgbClr val="009900"/>
              </a:highlight>
            </a:endParaRPr>
          </a:p>
        </p:txBody>
      </p:sp>
      <p:sp>
        <p:nvSpPr>
          <p:cNvPr id="37" name="Прямоугольник 36">
            <a:extLst>
              <a:ext uri="{FF2B5EF4-FFF2-40B4-BE49-F238E27FC236}">
                <a16:creationId xmlns:a16="http://schemas.microsoft.com/office/drawing/2014/main" id="{3D431394-B152-49B2-8896-6E423E1AF188}"/>
              </a:ext>
            </a:extLst>
          </p:cNvPr>
          <p:cNvSpPr/>
          <p:nvPr/>
        </p:nvSpPr>
        <p:spPr>
          <a:xfrm>
            <a:off x="5645087" y="1739386"/>
            <a:ext cx="302378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b="1" dirty="0">
                <a:solidFill>
                  <a:schemeClr val="bg1"/>
                </a:solidFill>
              </a:rPr>
              <a:t>Социальный эффект</a:t>
            </a:r>
          </a:p>
        </p:txBody>
      </p:sp>
      <p:sp>
        <p:nvSpPr>
          <p:cNvPr id="38" name="Овал 37">
            <a:extLst>
              <a:ext uri="{FF2B5EF4-FFF2-40B4-BE49-F238E27FC236}">
                <a16:creationId xmlns:a16="http://schemas.microsoft.com/office/drawing/2014/main" id="{B4A5452F-50E3-4D05-9563-A56F69F49AFF}"/>
              </a:ext>
            </a:extLst>
          </p:cNvPr>
          <p:cNvSpPr/>
          <p:nvPr/>
        </p:nvSpPr>
        <p:spPr>
          <a:xfrm>
            <a:off x="4882718" y="1442962"/>
            <a:ext cx="905288" cy="1011373"/>
          </a:xfrm>
          <a:prstGeom prst="ellipse">
            <a:avLst/>
          </a:prstGeom>
          <a:solidFill>
            <a:srgbClr val="339966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39" name="Рисунок 38">
            <a:extLst>
              <a:ext uri="{FF2B5EF4-FFF2-40B4-BE49-F238E27FC236}">
                <a16:creationId xmlns:a16="http://schemas.microsoft.com/office/drawing/2014/main" id="{38F3ABA8-9E3B-4574-938A-C2548C38AB2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0272" y="1647287"/>
            <a:ext cx="621567" cy="553529"/>
          </a:xfrm>
          <a:prstGeom prst="rect">
            <a:avLst/>
          </a:prstGeom>
        </p:spPr>
      </p:pic>
      <p:pic>
        <p:nvPicPr>
          <p:cNvPr id="23" name="Picture 2" descr="C:\Users\IvanovaALV\Desktop\Логотип Связь поколений Югры ХОРОШИЙ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214"/>
          <a:stretch/>
        </p:blipFill>
        <p:spPr bwMode="auto">
          <a:xfrm>
            <a:off x="7859486" y="66280"/>
            <a:ext cx="1200797" cy="1027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7001143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Скругленный прямоугольник 12"/>
          <p:cNvSpPr/>
          <p:nvPr/>
        </p:nvSpPr>
        <p:spPr>
          <a:xfrm>
            <a:off x="2801198" y="2831160"/>
            <a:ext cx="3329797" cy="1944927"/>
          </a:xfrm>
          <a:prstGeom prst="roundRect">
            <a:avLst>
              <a:gd name="adj" fmla="val 1297"/>
            </a:avLst>
          </a:prstGeom>
          <a:solidFill>
            <a:schemeClr val="lt1">
              <a:alpha val="71000"/>
            </a:schemeClr>
          </a:solidFill>
          <a:ln w="38100">
            <a:solidFill>
              <a:srgbClr val="0070C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latin typeface="Franklin Gothic Medium" pitchFamily="34" charset="0"/>
            </a:endParaRPr>
          </a:p>
        </p:txBody>
      </p:sp>
      <p:sp>
        <p:nvSpPr>
          <p:cNvPr id="11" name="Title 1"/>
          <p:cNvSpPr txBox="1">
            <a:spLocks/>
          </p:cNvSpPr>
          <p:nvPr/>
        </p:nvSpPr>
        <p:spPr>
          <a:xfrm>
            <a:off x="479167" y="27941"/>
            <a:ext cx="8204895" cy="89620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ru-RU" sz="2500" b="1" dirty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  <a:t>Карта результатов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2856511" y="2824252"/>
            <a:ext cx="3239749" cy="17235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b="1" dirty="0">
              <a:solidFill>
                <a:schemeClr val="accent1">
                  <a:lumMod val="50000"/>
                </a:schemeClr>
              </a:solidFill>
              <a:latin typeface="Franklin Gothic Medium" panose="020B0603020102020204" pitchFamily="34" charset="0"/>
            </a:endParaRPr>
          </a:p>
          <a:p>
            <a:pPr algn="ctr"/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Стоимость разработки информационного ресурса,</a:t>
            </a:r>
          </a:p>
          <a:p>
            <a:pPr algn="ctr"/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тыс. рублей: </a:t>
            </a:r>
            <a:endParaRPr lang="ru-RU" b="1" dirty="0">
              <a:solidFill>
                <a:schemeClr val="accent5">
                  <a:lumMod val="50000"/>
                </a:schemeClr>
              </a:solidFill>
              <a:latin typeface="Franklin Gothic Medium" pitchFamily="34" charset="0"/>
            </a:endParaRPr>
          </a:p>
          <a:p>
            <a:pPr algn="ctr"/>
            <a:r>
              <a:rPr lang="ru-RU" sz="3400" dirty="0">
                <a:solidFill>
                  <a:srgbClr val="00B050"/>
                </a:solidFill>
                <a:latin typeface="Franklin Gothic Medium" pitchFamily="34" charset="0"/>
              </a:rPr>
              <a:t>4 055</a:t>
            </a: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316715" y="3131190"/>
            <a:ext cx="2338964" cy="1436206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5">
                  <a:lumMod val="75000"/>
                </a:schemeClr>
              </a:solidFill>
              <a:latin typeface="Franklin Gothic Medium" pitchFamily="34" charset="0"/>
            </a:endParaRP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2807320" y="1286307"/>
            <a:ext cx="3323676" cy="1477328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5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latin typeface="Franklin Gothic Medium" pitchFamily="34" charset="0"/>
            </a:endParaRPr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320451" y="1196884"/>
            <a:ext cx="2338964" cy="1743174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5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latin typeface="Franklin Gothic Medium" pitchFamily="34" charset="0"/>
            </a:endParaRPr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6259260" y="3217146"/>
            <a:ext cx="2659105" cy="1368761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Franklin Gothic Medium" panose="020B0603020102020204" pitchFamily="34" charset="0"/>
              </a:rPr>
              <a:t>Модернизация портала в части развития сервиса «Личный кабинет»</a:t>
            </a: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6278900" y="1205254"/>
            <a:ext cx="2632391" cy="1765284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5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latin typeface="Franklin Gothic Medium" pitchFamily="34" charset="0"/>
            </a:endParaRPr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6251162" y="4703887"/>
            <a:ext cx="2667204" cy="1675212"/>
          </a:xfrm>
          <a:prstGeom prst="roundRect">
            <a:avLst>
              <a:gd name="adj" fmla="val 164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Franklin Gothic Medium" panose="020B0603020102020204" pitchFamily="34" charset="0"/>
              </a:rPr>
              <a:t>Модернизация портала в части построения               в автоматизированном режиме генеалогического древа</a:t>
            </a:r>
            <a:endParaRPr lang="ru-RU" dirty="0">
              <a:latin typeface="Franklin Gothic Medium" pitchFamily="34" charset="0"/>
            </a:endParaRPr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2783945" y="4893270"/>
            <a:ext cx="3347050" cy="1491618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316715" y="4687216"/>
            <a:ext cx="2338964" cy="1721025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Franklin Gothic Medium" pitchFamily="34" charset="0"/>
              </a:rPr>
              <a:t>Загрузка отсканированных образов                             в информационный ресурс</a:t>
            </a:r>
          </a:p>
          <a:p>
            <a:pPr algn="ctr"/>
            <a:endParaRPr lang="ru-RU" dirty="0">
              <a:latin typeface="Franklin Gothic Medium" pitchFamily="34" charset="0"/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6232445" y="1228336"/>
            <a:ext cx="27253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Franklin Gothic Medium" pitchFamily="34" charset="0"/>
              </a:rPr>
              <a:t>Увеличение численности пользователей архивной информацией на 10 тыс. человек</a:t>
            </a:r>
          </a:p>
        </p:txBody>
      </p:sp>
      <p:sp>
        <p:nvSpPr>
          <p:cNvPr id="36" name="Прямоугольник 35"/>
          <p:cNvSpPr/>
          <p:nvPr/>
        </p:nvSpPr>
        <p:spPr>
          <a:xfrm>
            <a:off x="2783945" y="4892325"/>
            <a:ext cx="338488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Franklin Gothic Medium" panose="020B0603020102020204" pitchFamily="34" charset="0"/>
              </a:rPr>
              <a:t> Индексирование сведений метрических книг и других архивных документов, содержащих генеалогическую информацию</a:t>
            </a:r>
            <a:endParaRPr lang="ru-RU" sz="1100" dirty="0">
              <a:solidFill>
                <a:schemeClr val="accent5">
                  <a:lumMod val="75000"/>
                </a:schemeClr>
              </a:solidFill>
              <a:latin typeface="Franklin Gothic Medium" panose="020B0603020102020204" pitchFamily="34" charset="0"/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315989" y="3235392"/>
            <a:ext cx="232168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Franklin Gothic Medium" pitchFamily="34" charset="0"/>
              </a:rPr>
              <a:t>Разработка специального программного обеспечения</a:t>
            </a:r>
          </a:p>
        </p:txBody>
      </p:sp>
      <p:sp>
        <p:nvSpPr>
          <p:cNvPr id="41" name="Прямоугольник 40"/>
          <p:cNvSpPr/>
          <p:nvPr/>
        </p:nvSpPr>
        <p:spPr>
          <a:xfrm>
            <a:off x="309739" y="1190230"/>
            <a:ext cx="2393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Franklin Gothic Medium" pitchFamily="34" charset="0"/>
              </a:rPr>
              <a:t>Увеличение числа обращений                  к цифровым ресурсам архивов</a:t>
            </a:r>
          </a:p>
        </p:txBody>
      </p:sp>
      <p:sp>
        <p:nvSpPr>
          <p:cNvPr id="44" name="Прямоугольник 43"/>
          <p:cNvSpPr/>
          <p:nvPr/>
        </p:nvSpPr>
        <p:spPr>
          <a:xfrm>
            <a:off x="695765" y="2449194"/>
            <a:ext cx="42832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>
                <a:latin typeface="Franklin Gothic Medium" pitchFamily="34" charset="0"/>
              </a:rPr>
              <a:t>7%</a:t>
            </a:r>
          </a:p>
        </p:txBody>
      </p:sp>
      <p:sp>
        <p:nvSpPr>
          <p:cNvPr id="45" name="Прямоугольник 44"/>
          <p:cNvSpPr/>
          <p:nvPr/>
        </p:nvSpPr>
        <p:spPr>
          <a:xfrm>
            <a:off x="1680010" y="2364901"/>
            <a:ext cx="78418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solidFill>
                  <a:srgbClr val="00B050"/>
                </a:solidFill>
                <a:latin typeface="Franklin Gothic Medium" pitchFamily="34" charset="0"/>
              </a:rPr>
              <a:t>25%</a:t>
            </a:r>
          </a:p>
        </p:txBody>
      </p:sp>
      <p:sp>
        <p:nvSpPr>
          <p:cNvPr id="56" name="Прямоугольник 55"/>
          <p:cNvSpPr/>
          <p:nvPr/>
        </p:nvSpPr>
        <p:spPr>
          <a:xfrm>
            <a:off x="6799625" y="2494754"/>
            <a:ext cx="49705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>
                <a:latin typeface="Franklin Gothic Medium" pitchFamily="34" charset="0"/>
              </a:rPr>
              <a:t>370</a:t>
            </a:r>
          </a:p>
        </p:txBody>
      </p:sp>
      <p:sp>
        <p:nvSpPr>
          <p:cNvPr id="57" name="Прямоугольник 56"/>
          <p:cNvSpPr/>
          <p:nvPr/>
        </p:nvSpPr>
        <p:spPr>
          <a:xfrm>
            <a:off x="7889231" y="2417809"/>
            <a:ext cx="7280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solidFill>
                  <a:srgbClr val="00B050"/>
                </a:solidFill>
                <a:latin typeface="Franklin Gothic Medium" pitchFamily="34" charset="0"/>
              </a:rPr>
              <a:t>490</a:t>
            </a:r>
          </a:p>
        </p:txBody>
      </p:sp>
      <p:pic>
        <p:nvPicPr>
          <p:cNvPr id="69" name="Рисунок 6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9626" y="2438881"/>
            <a:ext cx="446965" cy="446965"/>
          </a:xfrm>
          <a:prstGeom prst="rect">
            <a:avLst/>
          </a:prstGeom>
        </p:spPr>
      </p:pic>
      <p:grpSp>
        <p:nvGrpSpPr>
          <p:cNvPr id="104" name="Группа 103"/>
          <p:cNvGrpSpPr/>
          <p:nvPr/>
        </p:nvGrpSpPr>
        <p:grpSpPr>
          <a:xfrm>
            <a:off x="3619486" y="2113163"/>
            <a:ext cx="1971314" cy="477411"/>
            <a:chOff x="3804344" y="2069528"/>
            <a:chExt cx="1971314" cy="477411"/>
          </a:xfrm>
        </p:grpSpPr>
        <p:sp>
          <p:nvSpPr>
            <p:cNvPr id="62" name="Прямоугольник 61"/>
            <p:cNvSpPr/>
            <p:nvPr/>
          </p:nvSpPr>
          <p:spPr>
            <a:xfrm>
              <a:off x="3804344" y="2162217"/>
              <a:ext cx="534121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1400" dirty="0">
                  <a:latin typeface="Franklin Gothic Medium" pitchFamily="34" charset="0"/>
                </a:rPr>
                <a:t>94%</a:t>
              </a:r>
            </a:p>
          </p:txBody>
        </p:sp>
        <p:sp>
          <p:nvSpPr>
            <p:cNvPr id="63" name="Прямоугольник 62"/>
            <p:cNvSpPr/>
            <p:nvPr/>
          </p:nvSpPr>
          <p:spPr>
            <a:xfrm>
              <a:off x="4813343" y="2085274"/>
              <a:ext cx="962315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2400" dirty="0">
                  <a:solidFill>
                    <a:srgbClr val="00B050"/>
                  </a:solidFill>
                  <a:latin typeface="Franklin Gothic Medium" pitchFamily="34" charset="0"/>
                </a:rPr>
                <a:t>100%</a:t>
              </a:r>
            </a:p>
          </p:txBody>
        </p:sp>
        <p:pic>
          <p:nvPicPr>
            <p:cNvPr id="74" name="Рисунок 7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03378" y="2069528"/>
              <a:ext cx="446965" cy="446965"/>
            </a:xfrm>
            <a:prstGeom prst="rect">
              <a:avLst/>
            </a:prstGeom>
          </p:spPr>
        </p:pic>
      </p:grpSp>
      <p:pic>
        <p:nvPicPr>
          <p:cNvPr id="78" name="Рисунок 7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2416" y="2379601"/>
            <a:ext cx="446965" cy="446965"/>
          </a:xfrm>
          <a:prstGeom prst="rect">
            <a:avLst/>
          </a:prstGeom>
        </p:spPr>
      </p:pic>
      <p:grpSp>
        <p:nvGrpSpPr>
          <p:cNvPr id="55" name="Группа 54">
            <a:extLst>
              <a:ext uri="{FF2B5EF4-FFF2-40B4-BE49-F238E27FC236}">
                <a16:creationId xmlns:a16="http://schemas.microsoft.com/office/drawing/2014/main" id="{2EA95D50-85BF-4E5B-A1B6-16FB428D6EBE}"/>
              </a:ext>
            </a:extLst>
          </p:cNvPr>
          <p:cNvGrpSpPr/>
          <p:nvPr/>
        </p:nvGrpSpPr>
        <p:grpSpPr>
          <a:xfrm>
            <a:off x="-12192" y="1024906"/>
            <a:ext cx="7859486" cy="89285"/>
            <a:chOff x="947651" y="2754884"/>
            <a:chExt cx="7257566" cy="89285"/>
          </a:xfrm>
        </p:grpSpPr>
        <p:sp>
          <p:nvSpPr>
            <p:cNvPr id="58" name="Прямоугольник 57">
              <a:extLst>
                <a:ext uri="{FF2B5EF4-FFF2-40B4-BE49-F238E27FC236}">
                  <a16:creationId xmlns:a16="http://schemas.microsoft.com/office/drawing/2014/main" id="{1CF208F2-9143-4141-AC47-A0AB4967D7DF}"/>
                </a:ext>
              </a:extLst>
            </p:cNvPr>
            <p:cNvSpPr/>
            <p:nvPr/>
          </p:nvSpPr>
          <p:spPr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1" name="Прямоугольник 60">
              <a:extLst>
                <a:ext uri="{FF2B5EF4-FFF2-40B4-BE49-F238E27FC236}">
                  <a16:creationId xmlns:a16="http://schemas.microsoft.com/office/drawing/2014/main" id="{FC32EAD5-2317-47E3-9632-A20E23416470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52" name="Скругленный прямоугольник 51"/>
          <p:cNvSpPr/>
          <p:nvPr/>
        </p:nvSpPr>
        <p:spPr>
          <a:xfrm>
            <a:off x="8698401" y="6309320"/>
            <a:ext cx="288032" cy="36004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8662456" y="6300028"/>
            <a:ext cx="9630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11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B755359D-A903-403C-BF61-45FDBAFCB1BF}"/>
              </a:ext>
            </a:extLst>
          </p:cNvPr>
          <p:cNvSpPr/>
          <p:nvPr/>
        </p:nvSpPr>
        <p:spPr>
          <a:xfrm>
            <a:off x="2825704" y="1239342"/>
            <a:ext cx="333023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Franklin Gothic Medium" pitchFamily="34" charset="0"/>
              </a:rPr>
              <a:t>Удовлетворенность граждан качеством услуг, оказываемых архивами Югры </a:t>
            </a:r>
          </a:p>
        </p:txBody>
      </p:sp>
      <p:pic>
        <p:nvPicPr>
          <p:cNvPr id="38" name="Picture 2" descr="C:\Users\IvanovaALV\Desktop\Логотип Связь поколений Югры ХОРОШИЙ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214"/>
          <a:stretch/>
        </p:blipFill>
        <p:spPr bwMode="auto">
          <a:xfrm>
            <a:off x="7859485" y="124692"/>
            <a:ext cx="1200797" cy="1027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5871261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Группа 33">
            <a:extLst>
              <a:ext uri="{FF2B5EF4-FFF2-40B4-BE49-F238E27FC236}">
                <a16:creationId xmlns:a16="http://schemas.microsoft.com/office/drawing/2014/main" id="{1E7A8EA8-48FA-43F3-8FE3-6FA1BB797EF9}"/>
              </a:ext>
            </a:extLst>
          </p:cNvPr>
          <p:cNvGrpSpPr/>
          <p:nvPr/>
        </p:nvGrpSpPr>
        <p:grpSpPr>
          <a:xfrm>
            <a:off x="0" y="1009727"/>
            <a:ext cx="7859486" cy="89285"/>
            <a:chOff x="947651" y="2754884"/>
            <a:chExt cx="7257566" cy="89285"/>
          </a:xfrm>
        </p:grpSpPr>
        <p:sp>
          <p:nvSpPr>
            <p:cNvPr id="58" name="Прямоугольник 57">
              <a:extLst>
                <a:ext uri="{FF2B5EF4-FFF2-40B4-BE49-F238E27FC236}">
                  <a16:creationId xmlns:a16="http://schemas.microsoft.com/office/drawing/2014/main" id="{F5DDBDC1-897C-409D-9489-D84754F16302}"/>
                </a:ext>
              </a:extLst>
            </p:cNvPr>
            <p:cNvSpPr/>
            <p:nvPr/>
          </p:nvSpPr>
          <p:spPr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9" name="Прямоугольник 58">
              <a:extLst>
                <a:ext uri="{FF2B5EF4-FFF2-40B4-BE49-F238E27FC236}">
                  <a16:creationId xmlns:a16="http://schemas.microsoft.com/office/drawing/2014/main" id="{E5438E87-10CD-40F7-8670-18A129432887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30" name="Скругленный прямоугольник 29"/>
          <p:cNvSpPr/>
          <p:nvPr/>
        </p:nvSpPr>
        <p:spPr>
          <a:xfrm>
            <a:off x="8673483" y="6309320"/>
            <a:ext cx="354603" cy="393321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17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" name="Title 1">
            <a:extLst>
              <a:ext uri="{FF2B5EF4-FFF2-40B4-BE49-F238E27FC236}">
                <a16:creationId xmlns:a16="http://schemas.microsoft.com/office/drawing/2014/main" id="{F61F923B-465E-4755-9111-3AD5FCB4EE03}"/>
              </a:ext>
            </a:extLst>
          </p:cNvPr>
          <p:cNvSpPr txBox="1">
            <a:spLocks/>
          </p:cNvSpPr>
          <p:nvPr/>
        </p:nvSpPr>
        <p:spPr>
          <a:xfrm>
            <a:off x="390940" y="29686"/>
            <a:ext cx="8646853" cy="89620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2500" b="1" dirty="0">
                <a:solidFill>
                  <a:schemeClr val="accent1">
                    <a:lumMod val="50000"/>
                  </a:schemeClr>
                </a:solidFill>
                <a:latin typeface="Franklin Gothic Medium" pitchFamily="34" charset="0"/>
              </a:rPr>
              <a:t>Перспективы развития </a:t>
            </a:r>
          </a:p>
          <a:p>
            <a:pPr algn="l"/>
            <a:r>
              <a:rPr lang="ru-RU" sz="2500" b="1" dirty="0">
                <a:solidFill>
                  <a:schemeClr val="accent1">
                    <a:lumMod val="50000"/>
                  </a:schemeClr>
                </a:solidFill>
                <a:latin typeface="Franklin Gothic Medium" pitchFamily="34" charset="0"/>
              </a:rPr>
              <a:t>информационного ресурса «Связь поколений Югры»</a:t>
            </a:r>
            <a:endParaRPr lang="en-US" sz="2500" b="1" dirty="0">
              <a:solidFill>
                <a:schemeClr val="accent1">
                  <a:lumMod val="50000"/>
                </a:schemeClr>
              </a:solidFill>
              <a:latin typeface="Franklin Gothic Medium" pitchFamily="34" charset="0"/>
            </a:endParaRPr>
          </a:p>
        </p:txBody>
      </p:sp>
      <p:pic>
        <p:nvPicPr>
          <p:cNvPr id="12" name="Рисунок 11" descr="C:\Users\Елена\Pictures\Х-М\1.jpg">
            <a:extLst>
              <a:ext uri="{FF2B5EF4-FFF2-40B4-BE49-F238E27FC236}">
                <a16:creationId xmlns:a16="http://schemas.microsoft.com/office/drawing/2014/main" id="{8934DF37-7B07-47EA-BEC2-EB0946944F76}"/>
              </a:ext>
            </a:extLst>
          </p:cNvPr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093" t="27650" r="1303" b="31907"/>
          <a:stretch/>
        </p:blipFill>
        <p:spPr bwMode="auto">
          <a:xfrm>
            <a:off x="6319678" y="1677560"/>
            <a:ext cx="2068497" cy="2245255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B403C723-57C5-4EB3-AC83-0B304FEE85C0}"/>
              </a:ext>
            </a:extLst>
          </p:cNvPr>
          <p:cNvSpPr/>
          <p:nvPr/>
        </p:nvSpPr>
        <p:spPr>
          <a:xfrm>
            <a:off x="413828" y="1199152"/>
            <a:ext cx="5342822" cy="6640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0000" lvl="0" algn="just">
              <a:lnSpc>
                <a:spcPct val="107000"/>
              </a:lnSpc>
              <a:spcAft>
                <a:spcPts val="0"/>
              </a:spcAft>
              <a:tabLst>
                <a:tab pos="180340" algn="l"/>
              </a:tabLst>
            </a:pPr>
            <a:r>
              <a:rPr lang="ru-RU" dirty="0">
                <a:latin typeface="Franklin Gothic Medium" panose="020B06030201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Расширение функциональных возможностей Личного кабинета</a:t>
            </a:r>
          </a:p>
        </p:txBody>
      </p:sp>
      <p:pic>
        <p:nvPicPr>
          <p:cNvPr id="15" name="Рисунок 14" descr="C:\Users\Елена\Pictures\Х-М\1.jpg">
            <a:extLst>
              <a:ext uri="{FF2B5EF4-FFF2-40B4-BE49-F238E27FC236}">
                <a16:creationId xmlns:a16="http://schemas.microsoft.com/office/drawing/2014/main" id="{7CB80D84-ECEE-4C29-9E2C-9DEA60FCE3EB}"/>
              </a:ext>
            </a:extLst>
          </p:cNvPr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297" t="15200" r="14402" b="78599"/>
          <a:stretch/>
        </p:blipFill>
        <p:spPr bwMode="auto">
          <a:xfrm>
            <a:off x="6319679" y="1253457"/>
            <a:ext cx="2068497" cy="498397"/>
          </a:xfrm>
          <a:prstGeom prst="rect">
            <a:avLst/>
          </a:prstGeom>
          <a:noFill/>
          <a:ln>
            <a:noFill/>
          </a:ln>
        </p:spPr>
      </p:pic>
      <p:pic>
        <p:nvPicPr>
          <p:cNvPr id="2050" name="Picture 2">
            <a:extLst>
              <a:ext uri="{FF2B5EF4-FFF2-40B4-BE49-F238E27FC236}">
                <a16:creationId xmlns:a16="http://schemas.microsoft.com/office/drawing/2014/main" id="{5C5044F8-7644-4AAD-862D-645718ADC98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4334" y="3479041"/>
            <a:ext cx="3094363" cy="2885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BF3E5141-3E4B-42F8-8D0D-89DA94840941}"/>
              </a:ext>
            </a:extLst>
          </p:cNvPr>
          <p:cNvSpPr/>
          <p:nvPr/>
        </p:nvSpPr>
        <p:spPr>
          <a:xfrm>
            <a:off x="4805331" y="3856491"/>
            <a:ext cx="4046121" cy="30679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0000" lvl="0" algn="just">
              <a:lnSpc>
                <a:spcPct val="107000"/>
              </a:lnSpc>
              <a:spcAft>
                <a:spcPts val="0"/>
              </a:spcAft>
              <a:tabLst>
                <a:tab pos="180340" algn="l"/>
              </a:tabLst>
            </a:pPr>
            <a:r>
              <a:rPr lang="ru-RU" dirty="0">
                <a:latin typeface="Franklin Gothic Medium" panose="020B0603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Возможность вывода на печать генеалогического древа                         с использованием нескольких вариантов шаблонов</a:t>
            </a:r>
          </a:p>
          <a:p>
            <a:pPr marL="360000" lvl="0" algn="just">
              <a:lnSpc>
                <a:spcPct val="107000"/>
              </a:lnSpc>
              <a:spcAft>
                <a:spcPts val="0"/>
              </a:spcAft>
              <a:tabLst>
                <a:tab pos="180340" algn="l"/>
              </a:tabLst>
            </a:pPr>
            <a:endParaRPr lang="ru-RU" sz="1000" dirty="0">
              <a:latin typeface="Franklin Gothic Medium" panose="020B06030201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60000" lvl="0" algn="just">
              <a:lnSpc>
                <a:spcPct val="107000"/>
              </a:lnSpc>
              <a:spcAft>
                <a:spcPts val="0"/>
              </a:spcAft>
              <a:tabLst>
                <a:tab pos="180340" algn="l"/>
              </a:tabLst>
            </a:pPr>
            <a:r>
              <a:rPr lang="ru-RU" dirty="0">
                <a:latin typeface="Franklin Gothic Medium" panose="020B0603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Авторизация через социальные сети</a:t>
            </a:r>
          </a:p>
          <a:p>
            <a:pPr marL="360000" lvl="0" algn="just">
              <a:lnSpc>
                <a:spcPct val="107000"/>
              </a:lnSpc>
              <a:spcAft>
                <a:spcPts val="0"/>
              </a:spcAft>
              <a:tabLst>
                <a:tab pos="180340" algn="l"/>
              </a:tabLst>
            </a:pPr>
            <a:endParaRPr lang="ru-RU" sz="1000" dirty="0">
              <a:latin typeface="Franklin Gothic Medium" panose="020B06030201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60000" lvl="0">
              <a:lnSpc>
                <a:spcPct val="107000"/>
              </a:lnSpc>
              <a:spcAft>
                <a:spcPts val="0"/>
              </a:spcAft>
              <a:tabLst>
                <a:tab pos="180340" algn="l"/>
              </a:tabLst>
            </a:pPr>
            <a:r>
              <a:rPr lang="ru-RU" dirty="0">
                <a:latin typeface="Franklin Gothic Medium" panose="020B0603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Разработка мобильного приложения</a:t>
            </a:r>
          </a:p>
          <a:p>
            <a:pPr lvl="0" algn="just">
              <a:lnSpc>
                <a:spcPct val="107000"/>
              </a:lnSpc>
              <a:spcAft>
                <a:spcPts val="0"/>
              </a:spcAft>
              <a:tabLst>
                <a:tab pos="180340" algn="l"/>
              </a:tabLst>
            </a:pPr>
            <a:endParaRPr lang="ru-RU" dirty="0">
              <a:latin typeface="Franklin Gothic Medium" panose="020B06030201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052" name="Picture 4" descr="древо1">
            <a:extLst>
              <a:ext uri="{FF2B5EF4-FFF2-40B4-BE49-F238E27FC236}">
                <a16:creationId xmlns:a16="http://schemas.microsoft.com/office/drawing/2014/main" id="{2FFE9B29-F7A4-48AF-91F2-DBB16C94913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280"/>
          <a:stretch/>
        </p:blipFill>
        <p:spPr bwMode="auto">
          <a:xfrm>
            <a:off x="292548" y="3980514"/>
            <a:ext cx="1675864" cy="26328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7F609544-F67C-4F2E-8193-E2143BF7C866}"/>
              </a:ext>
            </a:extLst>
          </p:cNvPr>
          <p:cNvSpPr/>
          <p:nvPr/>
        </p:nvSpPr>
        <p:spPr>
          <a:xfrm>
            <a:off x="410105" y="2691559"/>
            <a:ext cx="534282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0000" algn="just"/>
            <a:r>
              <a:rPr lang="ru-RU" dirty="0">
                <a:latin typeface="Franklin Gothic Medium" panose="020B06030201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Возможность </a:t>
            </a:r>
            <a:r>
              <a:rPr lang="ru-RU" dirty="0">
                <a:latin typeface="Franklin Gothic Medium" panose="020B0603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загрузки фотографии и ее вывода в карточке родственника</a:t>
            </a:r>
            <a:endParaRPr lang="ru-RU" dirty="0"/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47FF9DD9-3D3F-4D38-AA9A-205C243D19C6}"/>
              </a:ext>
            </a:extLst>
          </p:cNvPr>
          <p:cNvSpPr/>
          <p:nvPr/>
        </p:nvSpPr>
        <p:spPr>
          <a:xfrm>
            <a:off x="554957" y="1338138"/>
            <a:ext cx="201675" cy="1749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     </a:t>
            </a:r>
          </a:p>
        </p:txBody>
      </p:sp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6A4E0B08-4EA7-4884-A5FD-C232C47CFAD5}"/>
              </a:ext>
            </a:extLst>
          </p:cNvPr>
          <p:cNvSpPr/>
          <p:nvPr/>
        </p:nvSpPr>
        <p:spPr>
          <a:xfrm>
            <a:off x="554150" y="2800187"/>
            <a:ext cx="201675" cy="173192"/>
          </a:xfrm>
          <a:prstGeom prst="rect">
            <a:avLst/>
          </a:prstGeom>
          <a:solidFill>
            <a:srgbClr val="E287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id="{97C56B33-64BE-4565-80D8-BC5560DA330E}"/>
              </a:ext>
            </a:extLst>
          </p:cNvPr>
          <p:cNvSpPr/>
          <p:nvPr/>
        </p:nvSpPr>
        <p:spPr>
          <a:xfrm>
            <a:off x="4947694" y="3951331"/>
            <a:ext cx="181186" cy="183457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TextBox 17"/>
          <p:cNvSpPr txBox="1"/>
          <p:nvPr/>
        </p:nvSpPr>
        <p:spPr>
          <a:xfrm>
            <a:off x="4493826" y="3166521"/>
            <a:ext cx="733020" cy="3742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9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4946833" y="5292097"/>
            <a:ext cx="182047" cy="167001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46833" y="6044899"/>
            <a:ext cx="182047" cy="20681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5BF69458-AC6C-41CA-958E-AA01FC8F2B60}"/>
              </a:ext>
            </a:extLst>
          </p:cNvPr>
          <p:cNvSpPr/>
          <p:nvPr/>
        </p:nvSpPr>
        <p:spPr>
          <a:xfrm>
            <a:off x="762180" y="1926829"/>
            <a:ext cx="499447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latin typeface="Franklin Gothic Medium" panose="020B0603020102020204" pitchFamily="34" charset="0"/>
              </a:rPr>
              <a:t>Реализация построения генеалогического древа в автоматизированном режиме </a:t>
            </a:r>
            <a:endParaRPr lang="ru-RU" dirty="0"/>
          </a:p>
        </p:txBody>
      </p:sp>
      <p:sp>
        <p:nvSpPr>
          <p:cNvPr id="24" name="Прямоугольник 23">
            <a:extLst>
              <a:ext uri="{FF2B5EF4-FFF2-40B4-BE49-F238E27FC236}">
                <a16:creationId xmlns:a16="http://schemas.microsoft.com/office/drawing/2014/main" id="{E02FC6B2-61AF-48BD-9E4E-78F8D5CE56F9}"/>
              </a:ext>
            </a:extLst>
          </p:cNvPr>
          <p:cNvSpPr/>
          <p:nvPr/>
        </p:nvSpPr>
        <p:spPr>
          <a:xfrm>
            <a:off x="554150" y="2035949"/>
            <a:ext cx="201675" cy="173192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25" name="Picture 2" descr="C:\Users\IvanovaALV\Desktop\Логотип Связь поколений Югры ХОРОШИЙ.pn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214"/>
          <a:stretch/>
        </p:blipFill>
        <p:spPr bwMode="auto">
          <a:xfrm>
            <a:off x="7859486" y="71636"/>
            <a:ext cx="1200797" cy="1027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9B34731A-5678-4ED2-81C5-BC8FC48D4941}"/>
              </a:ext>
            </a:extLst>
          </p:cNvPr>
          <p:cNvSpPr txBox="1"/>
          <p:nvPr/>
        </p:nvSpPr>
        <p:spPr>
          <a:xfrm>
            <a:off x="8662456" y="6300028"/>
            <a:ext cx="9630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12</a:t>
            </a:r>
          </a:p>
        </p:txBody>
      </p:sp>
    </p:spTree>
    <p:extLst>
      <p:ext uri="{BB962C8B-B14F-4D97-AF65-F5344CB8AC3E}">
        <p14:creationId xmlns:p14="http://schemas.microsoft.com/office/powerpoint/2010/main" val="198671050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Прямоугольник 36">
            <a:extLst>
              <a:ext uri="{FF2B5EF4-FFF2-40B4-BE49-F238E27FC236}">
                <a16:creationId xmlns:a16="http://schemas.microsoft.com/office/drawing/2014/main" id="{3D431394-B152-49B2-8896-6E423E1AF188}"/>
              </a:ext>
            </a:extLst>
          </p:cNvPr>
          <p:cNvSpPr/>
          <p:nvPr/>
        </p:nvSpPr>
        <p:spPr>
          <a:xfrm>
            <a:off x="5645087" y="1739386"/>
            <a:ext cx="302378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b="1" dirty="0">
                <a:solidFill>
                  <a:schemeClr val="bg1"/>
                </a:solidFill>
              </a:rPr>
              <a:t>Социальный эффект</a:t>
            </a:r>
          </a:p>
        </p:txBody>
      </p:sp>
      <p:pic>
        <p:nvPicPr>
          <p:cNvPr id="1027" name="Picture 3" descr="C:\Users\IvanovaALV\Downloads\DSCN361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8115" y="3068453"/>
            <a:ext cx="7870752" cy="35595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Прямоугольник 12"/>
          <p:cNvSpPr/>
          <p:nvPr/>
        </p:nvSpPr>
        <p:spPr>
          <a:xfrm>
            <a:off x="3852909" y="563052"/>
            <a:ext cx="4566358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000" b="1" dirty="0">
                <a:solidFill>
                  <a:schemeClr val="accent5">
                    <a:lumMod val="50000"/>
                  </a:schemeClr>
                </a:solidFill>
                <a:latin typeface="Franklin Gothic Medium" pitchFamily="34" charset="0"/>
              </a:rPr>
              <a:t>Победители Всероссийского конкурса проектов региональной </a:t>
            </a:r>
          </a:p>
          <a:p>
            <a:pPr lvl="0" algn="ctr"/>
            <a:r>
              <a:rPr lang="ru-RU" sz="2000" b="1" dirty="0">
                <a:solidFill>
                  <a:schemeClr val="accent5">
                    <a:lumMod val="50000"/>
                  </a:schemeClr>
                </a:solidFill>
                <a:latin typeface="Franklin Gothic Medium" pitchFamily="34" charset="0"/>
              </a:rPr>
              <a:t>и муниципальной информатизации «ПРОФ-</a:t>
            </a:r>
            <a:r>
              <a:rPr lang="en-US" sz="2000" b="1" dirty="0">
                <a:solidFill>
                  <a:schemeClr val="accent5">
                    <a:lumMod val="50000"/>
                  </a:schemeClr>
                </a:solidFill>
                <a:latin typeface="Franklin Gothic Medium" pitchFamily="34" charset="0"/>
              </a:rPr>
              <a:t>IT</a:t>
            </a:r>
            <a:r>
              <a:rPr lang="ru-RU" sz="2000" b="1" dirty="0">
                <a:solidFill>
                  <a:schemeClr val="accent5">
                    <a:lumMod val="50000"/>
                  </a:schemeClr>
                </a:solidFill>
                <a:latin typeface="Franklin Gothic Medium" pitchFamily="34" charset="0"/>
              </a:rPr>
              <a:t>.2018» </a:t>
            </a:r>
          </a:p>
          <a:p>
            <a:pPr lvl="0" algn="ctr"/>
            <a:r>
              <a:rPr lang="ru-RU" sz="2000" b="1" dirty="0">
                <a:solidFill>
                  <a:schemeClr val="accent5">
                    <a:lumMod val="50000"/>
                  </a:schemeClr>
                </a:solidFill>
                <a:latin typeface="Franklin Gothic Medium" pitchFamily="34" charset="0"/>
              </a:rPr>
              <a:t>г. Светлогорск, 9-10 октября 2018 года</a:t>
            </a:r>
          </a:p>
        </p:txBody>
      </p:sp>
      <p:pic>
        <p:nvPicPr>
          <p:cNvPr id="5" name="Рисунок 4" descr="Изображение выглядит как текст&#10;&#10;Описание создано с очень высокой степенью достоверности">
            <a:extLst>
              <a:ext uri="{FF2B5EF4-FFF2-40B4-BE49-F238E27FC236}">
                <a16:creationId xmlns:a16="http://schemas.microsoft.com/office/drawing/2014/main" id="{4879727F-5F32-484C-8C37-1B7B0F1ABA6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36" r="13668"/>
          <a:stretch/>
        </p:blipFill>
        <p:spPr>
          <a:xfrm rot="5400000">
            <a:off x="-544192" y="898180"/>
            <a:ext cx="4734866" cy="32603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10" name="Группа 9">
            <a:extLst>
              <a:ext uri="{FF2B5EF4-FFF2-40B4-BE49-F238E27FC236}">
                <a16:creationId xmlns:a16="http://schemas.microsoft.com/office/drawing/2014/main" id="{E788E1F0-8C13-4B44-8BB2-046B242BEE98}"/>
              </a:ext>
            </a:extLst>
          </p:cNvPr>
          <p:cNvGrpSpPr/>
          <p:nvPr/>
        </p:nvGrpSpPr>
        <p:grpSpPr>
          <a:xfrm>
            <a:off x="3556631" y="2556770"/>
            <a:ext cx="5112237" cy="108926"/>
            <a:chOff x="947651" y="2754884"/>
            <a:chExt cx="7257566" cy="89285"/>
          </a:xfrm>
        </p:grpSpPr>
        <p:sp>
          <p:nvSpPr>
            <p:cNvPr id="11" name="Прямоугольник 10">
              <a:extLst>
                <a:ext uri="{FF2B5EF4-FFF2-40B4-BE49-F238E27FC236}">
                  <a16:creationId xmlns:a16="http://schemas.microsoft.com/office/drawing/2014/main" id="{5E8C212D-3E3E-474F-89DA-8DE532FD3185}"/>
                </a:ext>
              </a:extLst>
            </p:cNvPr>
            <p:cNvSpPr/>
            <p:nvPr/>
          </p:nvSpPr>
          <p:spPr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Прямоугольник 11">
              <a:extLst>
                <a:ext uri="{FF2B5EF4-FFF2-40B4-BE49-F238E27FC236}">
                  <a16:creationId xmlns:a16="http://schemas.microsoft.com/office/drawing/2014/main" id="{83A1CA90-A782-4EE4-BFBC-5A0F12BCC855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7" name="Скругленный прямоугольник 29">
            <a:extLst>
              <a:ext uri="{FF2B5EF4-FFF2-40B4-BE49-F238E27FC236}">
                <a16:creationId xmlns:a16="http://schemas.microsoft.com/office/drawing/2014/main" id="{1D8EB799-0332-46E1-872D-5F7127F55855}"/>
              </a:ext>
            </a:extLst>
          </p:cNvPr>
          <p:cNvSpPr/>
          <p:nvPr/>
        </p:nvSpPr>
        <p:spPr>
          <a:xfrm>
            <a:off x="8673483" y="6309320"/>
            <a:ext cx="354603" cy="393321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17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E21DFA7F-1F9C-45AA-A4AE-A954117C258B}"/>
              </a:ext>
            </a:extLst>
          </p:cNvPr>
          <p:cNvSpPr txBox="1"/>
          <p:nvPr/>
        </p:nvSpPr>
        <p:spPr>
          <a:xfrm>
            <a:off x="8662456" y="6300028"/>
            <a:ext cx="9630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13</a:t>
            </a:r>
          </a:p>
        </p:txBody>
      </p:sp>
    </p:spTree>
    <p:extLst>
      <p:ext uri="{BB962C8B-B14F-4D97-AF65-F5344CB8AC3E}">
        <p14:creationId xmlns:p14="http://schemas.microsoft.com/office/powerpoint/2010/main" val="269627506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Прямоугольник 36">
            <a:extLst>
              <a:ext uri="{FF2B5EF4-FFF2-40B4-BE49-F238E27FC236}">
                <a16:creationId xmlns:a16="http://schemas.microsoft.com/office/drawing/2014/main" id="{3D431394-B152-49B2-8896-6E423E1AF188}"/>
              </a:ext>
            </a:extLst>
          </p:cNvPr>
          <p:cNvSpPr/>
          <p:nvPr/>
        </p:nvSpPr>
        <p:spPr>
          <a:xfrm>
            <a:off x="5645087" y="1739386"/>
            <a:ext cx="302378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b="1" dirty="0">
                <a:solidFill>
                  <a:schemeClr val="bg1"/>
                </a:solidFill>
              </a:rPr>
              <a:t>Социальный эффект</a:t>
            </a:r>
          </a:p>
        </p:txBody>
      </p:sp>
      <p:grpSp>
        <p:nvGrpSpPr>
          <p:cNvPr id="10" name="Группа 9">
            <a:extLst>
              <a:ext uri="{FF2B5EF4-FFF2-40B4-BE49-F238E27FC236}">
                <a16:creationId xmlns:a16="http://schemas.microsoft.com/office/drawing/2014/main" id="{E788E1F0-8C13-4B44-8BB2-046B242BEE98}"/>
              </a:ext>
            </a:extLst>
          </p:cNvPr>
          <p:cNvGrpSpPr/>
          <p:nvPr/>
        </p:nvGrpSpPr>
        <p:grpSpPr>
          <a:xfrm>
            <a:off x="794553" y="3596183"/>
            <a:ext cx="7692500" cy="167949"/>
            <a:chOff x="947651" y="2754884"/>
            <a:chExt cx="7257566" cy="89285"/>
          </a:xfrm>
        </p:grpSpPr>
        <p:sp>
          <p:nvSpPr>
            <p:cNvPr id="11" name="Прямоугольник 10">
              <a:extLst>
                <a:ext uri="{FF2B5EF4-FFF2-40B4-BE49-F238E27FC236}">
                  <a16:creationId xmlns:a16="http://schemas.microsoft.com/office/drawing/2014/main" id="{5E8C212D-3E3E-474F-89DA-8DE532FD3185}"/>
                </a:ext>
              </a:extLst>
            </p:cNvPr>
            <p:cNvSpPr/>
            <p:nvPr/>
          </p:nvSpPr>
          <p:spPr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Прямоугольник 11">
              <a:extLst>
                <a:ext uri="{FF2B5EF4-FFF2-40B4-BE49-F238E27FC236}">
                  <a16:creationId xmlns:a16="http://schemas.microsoft.com/office/drawing/2014/main" id="{83A1CA90-A782-4EE4-BFBC-5A0F12BCC855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14" name="Picture 2" descr="C:\Users\IvanovaALV\Desktop\Логотип Связь поколений Югры ХОРОШИЙ.png">
            <a:extLst>
              <a:ext uri="{FF2B5EF4-FFF2-40B4-BE49-F238E27FC236}">
                <a16:creationId xmlns:a16="http://schemas.microsoft.com/office/drawing/2014/main" id="{137EF82D-9301-48F9-8CC3-94F42D5D7CF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4648" y="1562688"/>
            <a:ext cx="5334703" cy="18567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4BE6EDDE-D48A-4CF0-BB5F-F2B9F2096A68}"/>
              </a:ext>
            </a:extLst>
          </p:cNvPr>
          <p:cNvSpPr/>
          <p:nvPr/>
        </p:nvSpPr>
        <p:spPr>
          <a:xfrm>
            <a:off x="3187003" y="3978551"/>
            <a:ext cx="341240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00B050"/>
                </a:solidFill>
                <a:latin typeface="Franklin Gothic Medium" panose="020B0603020102020204" pitchFamily="34" charset="0"/>
              </a:rPr>
              <a:t>http://www.</a:t>
            </a:r>
            <a:r>
              <a:rPr lang="ru-RU" b="1" dirty="0">
                <a:solidFill>
                  <a:srgbClr val="00B050"/>
                </a:solidFill>
                <a:latin typeface="Franklin Gothic Medium" panose="020B0603020102020204" pitchFamily="34" charset="0"/>
              </a:rPr>
              <a:t>поколения-</a:t>
            </a:r>
            <a:r>
              <a:rPr lang="ru-RU" b="1" dirty="0" err="1">
                <a:solidFill>
                  <a:srgbClr val="00B050"/>
                </a:solidFill>
                <a:latin typeface="Franklin Gothic Medium" panose="020B0603020102020204" pitchFamily="34" charset="0"/>
              </a:rPr>
              <a:t>югры.рф</a:t>
            </a:r>
            <a:endParaRPr lang="ru-RU" b="1" dirty="0">
              <a:solidFill>
                <a:srgbClr val="00B050"/>
              </a:solidFill>
              <a:latin typeface="Franklin Gothic Medium" panose="020B0603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94817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>
          <a:xfrm>
            <a:off x="339580" y="0"/>
            <a:ext cx="8646853" cy="896209"/>
          </a:xfrm>
          <a:prstGeom prst="rect">
            <a:avLst/>
          </a:prstGeom>
          <a:effectLst/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2500" b="1" dirty="0">
                <a:solidFill>
                  <a:schemeClr val="accent1">
                    <a:lumMod val="50000"/>
                  </a:schemeClr>
                </a:solidFill>
                <a:latin typeface="Franklin Gothic Medium" pitchFamily="34" charset="0"/>
              </a:rPr>
              <a:t>Предпосылки создания </a:t>
            </a:r>
          </a:p>
          <a:p>
            <a:pPr algn="l"/>
            <a:r>
              <a:rPr lang="ru-RU" sz="2500" b="1" dirty="0">
                <a:solidFill>
                  <a:schemeClr val="accent1">
                    <a:lumMod val="50000"/>
                  </a:schemeClr>
                </a:solidFill>
                <a:latin typeface="Franklin Gothic Medium" pitchFamily="34" charset="0"/>
              </a:rPr>
              <a:t>информационного ресурса «Связь поколений Югры»</a:t>
            </a:r>
            <a:endParaRPr lang="en-US" sz="2500" b="1" dirty="0">
              <a:solidFill>
                <a:schemeClr val="accent1">
                  <a:lumMod val="50000"/>
                </a:schemeClr>
              </a:solidFill>
              <a:latin typeface="Franklin Gothic Medium" pitchFamily="34" charset="0"/>
            </a:endParaRPr>
          </a:p>
        </p:txBody>
      </p:sp>
      <p:grpSp>
        <p:nvGrpSpPr>
          <p:cNvPr id="35" name="Группа 34">
            <a:extLst>
              <a:ext uri="{FF2B5EF4-FFF2-40B4-BE49-F238E27FC236}">
                <a16:creationId xmlns:a16="http://schemas.microsoft.com/office/drawing/2014/main" id="{ECF62C37-E2BB-4DBB-8005-DED4B6C3F29B}"/>
              </a:ext>
            </a:extLst>
          </p:cNvPr>
          <p:cNvGrpSpPr/>
          <p:nvPr/>
        </p:nvGrpSpPr>
        <p:grpSpPr>
          <a:xfrm>
            <a:off x="0" y="959530"/>
            <a:ext cx="7859486" cy="89285"/>
            <a:chOff x="947651" y="2754884"/>
            <a:chExt cx="7257566" cy="89285"/>
          </a:xfrm>
        </p:grpSpPr>
        <p:sp>
          <p:nvSpPr>
            <p:cNvPr id="36" name="Прямоугольник 35">
              <a:extLst>
                <a:ext uri="{FF2B5EF4-FFF2-40B4-BE49-F238E27FC236}">
                  <a16:creationId xmlns:a16="http://schemas.microsoft.com/office/drawing/2014/main" id="{046A3631-639E-466D-8A77-3657DE9080D8}"/>
                </a:ext>
              </a:extLst>
            </p:cNvPr>
            <p:cNvSpPr/>
            <p:nvPr/>
          </p:nvSpPr>
          <p:spPr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7" name="Прямоугольник 36">
              <a:extLst>
                <a:ext uri="{FF2B5EF4-FFF2-40B4-BE49-F238E27FC236}">
                  <a16:creationId xmlns:a16="http://schemas.microsoft.com/office/drawing/2014/main" id="{E49B628D-02C5-4A3B-B622-8A9166518EC3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34" name="Скругленный прямоугольник 33"/>
          <p:cNvSpPr/>
          <p:nvPr/>
        </p:nvSpPr>
        <p:spPr>
          <a:xfrm>
            <a:off x="8698401" y="6309320"/>
            <a:ext cx="288032" cy="36004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2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1F3777AC-47B3-4F5F-9ADF-35E55884A9DD}"/>
              </a:ext>
            </a:extLst>
          </p:cNvPr>
          <p:cNvSpPr txBox="1">
            <a:spLocks/>
          </p:cNvSpPr>
          <p:nvPr/>
        </p:nvSpPr>
        <p:spPr>
          <a:xfrm>
            <a:off x="1029692" y="4881991"/>
            <a:ext cx="5641934" cy="1785264"/>
          </a:xfrm>
          <a:prstGeom prst="rect">
            <a:avLst/>
          </a:prstGeom>
          <a:effectLst/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endParaRPr lang="ru-RU" sz="1800" dirty="0">
              <a:latin typeface="Franklin Gothic Medium" panose="020B0603020102020204" pitchFamily="34" charset="0"/>
            </a:endParaRPr>
          </a:p>
          <a:p>
            <a:pPr algn="just"/>
            <a:endParaRPr lang="ru-RU" sz="1800" dirty="0">
              <a:latin typeface="Franklin Gothic Medium" panose="020B0603020102020204" pitchFamily="34" charset="0"/>
            </a:endParaRPr>
          </a:p>
          <a:p>
            <a:pPr marL="720000" algn="just"/>
            <a:endParaRPr lang="ru-RU" sz="1800" i="1" dirty="0">
              <a:latin typeface="Franklin Gothic Medium" panose="020B0603020102020204" pitchFamily="34" charset="0"/>
            </a:endParaRPr>
          </a:p>
          <a:p>
            <a:pPr algn="just"/>
            <a:endParaRPr lang="ru-RU" sz="1800" i="1" dirty="0">
              <a:latin typeface="Franklin Gothic Medium" panose="020B0603020102020204" pitchFamily="34" charset="0"/>
            </a:endParaRPr>
          </a:p>
          <a:p>
            <a:pPr algn="just"/>
            <a:endParaRPr lang="ru-RU" sz="1800" i="1" dirty="0">
              <a:latin typeface="Franklin Gothic Medium" panose="020B0603020102020204" pitchFamily="34" charset="0"/>
            </a:endParaRPr>
          </a:p>
          <a:p>
            <a:pPr algn="just"/>
            <a:endParaRPr lang="ru-RU" sz="1800" i="1" dirty="0">
              <a:latin typeface="Franklin Gothic Medium" panose="020B0603020102020204" pitchFamily="34" charset="0"/>
            </a:endParaRPr>
          </a:p>
          <a:p>
            <a:pPr algn="just"/>
            <a:endParaRPr lang="ru-RU" sz="1800" i="1" dirty="0">
              <a:latin typeface="Franklin Gothic Medium" panose="020B0603020102020204" pitchFamily="34" charset="0"/>
            </a:endParaRPr>
          </a:p>
          <a:p>
            <a:pPr algn="just"/>
            <a:endParaRPr lang="ru-RU" sz="1800" i="1" dirty="0">
              <a:latin typeface="Franklin Gothic Medium" panose="020B0603020102020204" pitchFamily="34" charset="0"/>
            </a:endParaRPr>
          </a:p>
          <a:p>
            <a:pPr algn="just"/>
            <a:endParaRPr lang="ru-RU" sz="1800" i="1" dirty="0">
              <a:latin typeface="Franklin Gothic Medium" panose="020B0603020102020204" pitchFamily="34" charset="0"/>
            </a:endParaRPr>
          </a:p>
          <a:p>
            <a:pPr algn="just"/>
            <a:endParaRPr lang="ru-RU" sz="1800" i="1" dirty="0">
              <a:latin typeface="Franklin Gothic Medium" panose="020B0603020102020204" pitchFamily="34" charset="0"/>
            </a:endParaRPr>
          </a:p>
          <a:p>
            <a:pPr algn="just"/>
            <a:endParaRPr lang="ru-RU" sz="1800" i="1" dirty="0">
              <a:latin typeface="Franklin Gothic Medium" panose="020B0603020102020204" pitchFamily="34" charset="0"/>
            </a:endParaRP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ru-RU" sz="1800" dirty="0">
                <a:latin typeface="Franklin Gothic Medium" panose="020B0603020102020204" pitchFamily="34" charset="0"/>
              </a:rPr>
              <a:t>Ежегодный </a:t>
            </a:r>
            <a:r>
              <a:rPr lang="ru-RU" sz="1800" dirty="0">
                <a:solidFill>
                  <a:srgbClr val="002060"/>
                </a:solidFill>
                <a:latin typeface="Franklin Gothic Medium" panose="020B0603020102020204" pitchFamily="34" charset="0"/>
              </a:rPr>
              <a:t>рост обращений </a:t>
            </a:r>
            <a:r>
              <a:rPr lang="ru-RU" sz="1800" dirty="0">
                <a:latin typeface="Franklin Gothic Medium" panose="020B0603020102020204" pitchFamily="34" charset="0"/>
              </a:rPr>
              <a:t>к архивным документам, содержащим генеалогическую информацию </a:t>
            </a:r>
          </a:p>
          <a:p>
            <a:pPr marL="285750" indent="-285750" algn="just">
              <a:buFont typeface="Wingdings" panose="05000000000000000000" pitchFamily="2" charset="2"/>
              <a:buChar char="ü"/>
            </a:pPr>
            <a:endParaRPr lang="ru-RU" sz="1800" dirty="0">
              <a:latin typeface="Franklin Gothic Medium" panose="020B0603020102020204" pitchFamily="34" charset="0"/>
            </a:endParaRPr>
          </a:p>
          <a:p>
            <a:pPr algn="just"/>
            <a:endParaRPr lang="ru-RU" sz="1800" dirty="0">
              <a:latin typeface="Franklin Gothic Medium" panose="020B0603020102020204" pitchFamily="34" charset="0"/>
            </a:endParaRPr>
          </a:p>
          <a:p>
            <a:pPr algn="just"/>
            <a:endParaRPr lang="ru-RU" sz="1800" dirty="0">
              <a:latin typeface="Franklin Gothic Medium" panose="020B0603020102020204" pitchFamily="34" charset="0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3AA762AA-08EF-43C3-B99A-19BE5FDC1C3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049"/>
          <a:stretch/>
        </p:blipFill>
        <p:spPr>
          <a:xfrm>
            <a:off x="7035609" y="4957273"/>
            <a:ext cx="1193190" cy="1148623"/>
          </a:xfrm>
          <a:prstGeom prst="rect">
            <a:avLst/>
          </a:prstGeom>
        </p:spPr>
      </p:pic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9151425D-86B3-4F0F-B04D-25DD7FBEE136}"/>
              </a:ext>
            </a:extLst>
          </p:cNvPr>
          <p:cNvSpPr/>
          <p:nvPr/>
        </p:nvSpPr>
        <p:spPr>
          <a:xfrm>
            <a:off x="1942673" y="3360989"/>
            <a:ext cx="651721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ru-RU" dirty="0">
                <a:latin typeface="Franklin Gothic Medium" panose="020B0603020102020204" pitchFamily="34" charset="0"/>
              </a:rPr>
              <a:t>Исполнение Плана мероприятий на 2016-2018 годы по реализации Стратегии государственной культурной политики, </a:t>
            </a:r>
            <a:r>
              <a:rPr lang="ru-RU" dirty="0">
                <a:solidFill>
                  <a:srgbClr val="002060"/>
                </a:solidFill>
                <a:latin typeface="Franklin Gothic Medium" panose="020B0603020102020204" pitchFamily="34" charset="0"/>
              </a:rPr>
              <a:t>в части повышения доступности архивных документов, содержащих генеалогическую информацию</a:t>
            </a:r>
          </a:p>
          <a:p>
            <a:pPr marL="285750" indent="-285750" algn="just">
              <a:buFont typeface="Wingdings" panose="05000000000000000000" pitchFamily="2" charset="2"/>
              <a:buChar char="ü"/>
            </a:pPr>
            <a:endParaRPr lang="ru-RU" dirty="0">
              <a:solidFill>
                <a:schemeClr val="accent1">
                  <a:lumMod val="50000"/>
                </a:schemeClr>
              </a:solidFill>
              <a:latin typeface="Franklin Gothic Medium" panose="020B0603020102020204" pitchFamily="34" charset="0"/>
            </a:endParaRPr>
          </a:p>
          <a:p>
            <a:pPr marL="285750" indent="-285750" algn="just">
              <a:buFont typeface="Wingdings" panose="05000000000000000000" pitchFamily="2" charset="2"/>
              <a:buChar char="ü"/>
            </a:pPr>
            <a:endParaRPr lang="en-US" dirty="0">
              <a:solidFill>
                <a:schemeClr val="accent1">
                  <a:lumMod val="50000"/>
                </a:schemeClr>
              </a:solidFill>
              <a:latin typeface="Franklin Gothic Medium" panose="020B0603020102020204" pitchFamily="34" charset="0"/>
            </a:endParaRPr>
          </a:p>
        </p:txBody>
      </p:sp>
      <p:pic>
        <p:nvPicPr>
          <p:cNvPr id="14" name="Рисунок 13" descr="Изображение выглядит как канцелярские товары&#10;&#10;Описание создано с высокой степенью достоверности">
            <a:extLst>
              <a:ext uri="{FF2B5EF4-FFF2-40B4-BE49-F238E27FC236}">
                <a16:creationId xmlns:a16="http://schemas.microsoft.com/office/drawing/2014/main" id="{89C1D2CC-C1DD-428A-BA6E-E31017B06EA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21710"/>
          <a:stretch/>
        </p:blipFill>
        <p:spPr>
          <a:xfrm>
            <a:off x="461373" y="3231006"/>
            <a:ext cx="1625122" cy="1090273"/>
          </a:xfrm>
          <a:prstGeom prst="rect">
            <a:avLst/>
          </a:prstGeom>
        </p:spPr>
      </p:pic>
      <p:pic>
        <p:nvPicPr>
          <p:cNvPr id="17" name="Рисунок 16" descr="Изображение выглядит как электроника&#10;&#10;Описание создано с очень высокой степенью достоверности">
            <a:extLst>
              <a:ext uri="{FF2B5EF4-FFF2-40B4-BE49-F238E27FC236}">
                <a16:creationId xmlns:a16="http://schemas.microsoft.com/office/drawing/2014/main" id="{BE496D57-D70A-4AEB-927E-A597D90CE73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1626" y="1496291"/>
            <a:ext cx="1604607" cy="110076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51298" y="1307192"/>
            <a:ext cx="630355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080000" indent="-285750" algn="just">
              <a:buFont typeface="Wingdings" panose="05000000000000000000" pitchFamily="2" charset="2"/>
              <a:buChar char="ü"/>
            </a:pPr>
            <a:r>
              <a:rPr lang="ru-RU" i="1" dirty="0">
                <a:latin typeface="Franklin Gothic Medium" panose="020B0603020102020204" pitchFamily="34" charset="0"/>
              </a:rPr>
              <a:t>Поручение Президента Российской Федерации В.В. Путина на 39-м заседании Российского организационного комитета «Победа» о с</a:t>
            </a:r>
            <a:r>
              <a:rPr lang="ru-RU" dirty="0">
                <a:latin typeface="Franklin Gothic Medium" panose="020B0603020102020204" pitchFamily="34" charset="0"/>
              </a:rPr>
              <a:t>оздании современных </a:t>
            </a:r>
            <a:r>
              <a:rPr lang="ru-RU" dirty="0">
                <a:solidFill>
                  <a:srgbClr val="002060"/>
                </a:solidFill>
                <a:latin typeface="Franklin Gothic Medium" panose="020B0603020102020204" pitchFamily="34" charset="0"/>
              </a:rPr>
              <a:t>качественных </a:t>
            </a:r>
            <a:r>
              <a:rPr lang="ru-RU" dirty="0" err="1">
                <a:solidFill>
                  <a:srgbClr val="002060"/>
                </a:solidFill>
                <a:latin typeface="Franklin Gothic Medium" panose="020B0603020102020204" pitchFamily="34" charset="0"/>
              </a:rPr>
              <a:t>интернет-ресурсов</a:t>
            </a:r>
            <a:r>
              <a:rPr lang="ru-RU" dirty="0">
                <a:solidFill>
                  <a:srgbClr val="002060"/>
                </a:solidFill>
                <a:latin typeface="Franklin Gothic Medium" panose="020B0603020102020204" pitchFamily="34" charset="0"/>
              </a:rPr>
              <a:t>  </a:t>
            </a:r>
            <a:r>
              <a:rPr lang="ru-RU" dirty="0">
                <a:latin typeface="Franklin Gothic Medium" panose="020B0603020102020204" pitchFamily="34" charset="0"/>
              </a:rPr>
              <a:t>с интерактивными возможностями, удобным поиском нужных сведений</a:t>
            </a:r>
            <a:endParaRPr lang="en-US" i="1" dirty="0">
              <a:latin typeface="Franklin Gothic Medium" panose="020B0603020102020204" pitchFamily="34" charset="0"/>
            </a:endParaRPr>
          </a:p>
        </p:txBody>
      </p:sp>
      <p:pic>
        <p:nvPicPr>
          <p:cNvPr id="15" name="Picture 2" descr="C:\Users\IvanovaALV\Desktop\Логотип Связь поколений Югры ХОРОШИЙ.pn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214"/>
          <a:stretch/>
        </p:blipFill>
        <p:spPr bwMode="auto">
          <a:xfrm>
            <a:off x="7859485" y="124692"/>
            <a:ext cx="1200797" cy="1027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297463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>
          <a:xfrm>
            <a:off x="339580" y="-22575"/>
            <a:ext cx="8646853" cy="89620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2500" b="1" dirty="0">
                <a:solidFill>
                  <a:schemeClr val="accent1">
                    <a:lumMod val="50000"/>
                  </a:schemeClr>
                </a:solidFill>
                <a:latin typeface="Franklin Gothic Medium" pitchFamily="34" charset="0"/>
              </a:rPr>
              <a:t>Цели создания </a:t>
            </a:r>
          </a:p>
          <a:p>
            <a:pPr algn="l"/>
            <a:r>
              <a:rPr lang="ru-RU" sz="2500" b="1" dirty="0">
                <a:solidFill>
                  <a:schemeClr val="accent1">
                    <a:lumMod val="50000"/>
                  </a:schemeClr>
                </a:solidFill>
                <a:latin typeface="Franklin Gothic Medium" pitchFamily="34" charset="0"/>
              </a:rPr>
              <a:t>информационного ресурса «Связь поколений Югры»</a:t>
            </a:r>
            <a:endParaRPr lang="en-US" sz="2500" b="1" dirty="0">
              <a:solidFill>
                <a:schemeClr val="accent1">
                  <a:lumMod val="50000"/>
                </a:schemeClr>
              </a:solidFill>
              <a:latin typeface="Franklin Gothic Medium" pitchFamily="34" charset="0"/>
            </a:endParaRPr>
          </a:p>
        </p:txBody>
      </p:sp>
      <p:sp>
        <p:nvSpPr>
          <p:cNvPr id="9" name="Объект 2"/>
          <p:cNvSpPr txBox="1">
            <a:spLocks/>
          </p:cNvSpPr>
          <p:nvPr/>
        </p:nvSpPr>
        <p:spPr>
          <a:xfrm>
            <a:off x="3713981" y="1673054"/>
            <a:ext cx="4746438" cy="114388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endParaRPr lang="ru-RU" dirty="0"/>
          </a:p>
        </p:txBody>
      </p:sp>
      <p:grpSp>
        <p:nvGrpSpPr>
          <p:cNvPr id="7" name="Группа 6"/>
          <p:cNvGrpSpPr/>
          <p:nvPr/>
        </p:nvGrpSpPr>
        <p:grpSpPr>
          <a:xfrm>
            <a:off x="1526923" y="1824196"/>
            <a:ext cx="687959" cy="650366"/>
            <a:chOff x="2147276" y="1700808"/>
            <a:chExt cx="336492" cy="299892"/>
          </a:xfrm>
          <a:solidFill>
            <a:srgbClr val="00B050"/>
          </a:solidFill>
        </p:grpSpPr>
        <p:sp>
          <p:nvSpPr>
            <p:cNvPr id="10" name="Нашивка 65"/>
            <p:cNvSpPr/>
            <p:nvPr/>
          </p:nvSpPr>
          <p:spPr>
            <a:xfrm>
              <a:off x="2147276" y="1700808"/>
              <a:ext cx="192476" cy="299892"/>
            </a:xfrm>
            <a:prstGeom prst="chevron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900" tIns="42450" rIns="84900" bIns="42450"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11" name="Нашивка 66"/>
            <p:cNvSpPr/>
            <p:nvPr/>
          </p:nvSpPr>
          <p:spPr>
            <a:xfrm>
              <a:off x="2291292" y="1700808"/>
              <a:ext cx="192476" cy="299892"/>
            </a:xfrm>
            <a:prstGeom prst="chevron">
              <a:avLst/>
            </a:prstGeom>
            <a:grpFill/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900" tIns="42450" rIns="84900" bIns="42450"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</p:grpSp>
      <p:sp>
        <p:nvSpPr>
          <p:cNvPr id="2" name="Овал 1"/>
          <p:cNvSpPr/>
          <p:nvPr/>
        </p:nvSpPr>
        <p:spPr>
          <a:xfrm>
            <a:off x="339360" y="1748545"/>
            <a:ext cx="851349" cy="801671"/>
          </a:xfrm>
          <a:prstGeom prst="ellipse">
            <a:avLst/>
          </a:prstGeom>
          <a:solidFill>
            <a:schemeClr val="bg1"/>
          </a:solidFill>
          <a:ln w="28575">
            <a:solidFill>
              <a:srgbClr val="00B050"/>
            </a:solidFill>
            <a:prstDash val="soli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chemeClr val="accent1">
                    <a:lumMod val="50000"/>
                  </a:schemeClr>
                </a:solidFill>
                <a:latin typeface="Franklin Gothic Heavy" panose="020B0903020102020204" pitchFamily="34" charset="0"/>
              </a:rPr>
              <a:t>1</a:t>
            </a:r>
          </a:p>
        </p:txBody>
      </p:sp>
      <p:grpSp>
        <p:nvGrpSpPr>
          <p:cNvPr id="42" name="Группа 41">
            <a:extLst>
              <a:ext uri="{FF2B5EF4-FFF2-40B4-BE49-F238E27FC236}">
                <a16:creationId xmlns:a16="http://schemas.microsoft.com/office/drawing/2014/main" id="{D1C832A0-B704-4DAC-A887-33C365C9CC61}"/>
              </a:ext>
            </a:extLst>
          </p:cNvPr>
          <p:cNvGrpSpPr/>
          <p:nvPr/>
        </p:nvGrpSpPr>
        <p:grpSpPr>
          <a:xfrm>
            <a:off x="0" y="959530"/>
            <a:ext cx="7859486" cy="89285"/>
            <a:chOff x="947651" y="2754884"/>
            <a:chExt cx="7257566" cy="89285"/>
          </a:xfrm>
        </p:grpSpPr>
        <p:sp>
          <p:nvSpPr>
            <p:cNvPr id="43" name="Прямоугольник 42">
              <a:extLst>
                <a:ext uri="{FF2B5EF4-FFF2-40B4-BE49-F238E27FC236}">
                  <a16:creationId xmlns:a16="http://schemas.microsoft.com/office/drawing/2014/main" id="{07582EAA-751A-47BF-9A96-FE8787FF747A}"/>
                </a:ext>
              </a:extLst>
            </p:cNvPr>
            <p:cNvSpPr/>
            <p:nvPr/>
          </p:nvSpPr>
          <p:spPr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4" name="Прямоугольник 43">
              <a:extLst>
                <a:ext uri="{FF2B5EF4-FFF2-40B4-BE49-F238E27FC236}">
                  <a16:creationId xmlns:a16="http://schemas.microsoft.com/office/drawing/2014/main" id="{1DDBB906-6737-434B-986D-5731AE3FD97B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6" name="Скругленный прямоугольник 25"/>
          <p:cNvSpPr/>
          <p:nvPr/>
        </p:nvSpPr>
        <p:spPr>
          <a:xfrm>
            <a:off x="8698401" y="6309320"/>
            <a:ext cx="288032" cy="36004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3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22912266-62BC-41ED-8535-501F88A95E9B}"/>
              </a:ext>
            </a:extLst>
          </p:cNvPr>
          <p:cNvSpPr/>
          <p:nvPr/>
        </p:nvSpPr>
        <p:spPr>
          <a:xfrm>
            <a:off x="2428612" y="1448469"/>
            <a:ext cx="6269789" cy="52322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>
                <a:latin typeface="Franklin Gothic Medium" panose="020B0603020102020204" pitchFamily="34" charset="0"/>
              </a:rPr>
              <a:t>Повышение социального статуса семьи как общегражданского института, обеспечивающего передачу от поколения                              к поколению традиционных ценностей и норм</a:t>
            </a:r>
          </a:p>
          <a:p>
            <a:pPr algn="just"/>
            <a:endParaRPr lang="ru-RU" sz="1000" dirty="0">
              <a:latin typeface="Franklin Gothic Medium" panose="020B0603020102020204" pitchFamily="34" charset="0"/>
            </a:endParaRPr>
          </a:p>
          <a:p>
            <a:pPr algn="just"/>
            <a:endParaRPr lang="ru-RU" sz="1000" dirty="0">
              <a:latin typeface="Franklin Gothic Medium" panose="020B0603020102020204" pitchFamily="34" charset="0"/>
            </a:endParaRPr>
          </a:p>
          <a:p>
            <a:pPr algn="just"/>
            <a:endParaRPr lang="ru-RU" sz="1000" dirty="0">
              <a:latin typeface="Franklin Gothic Medium" panose="020B0603020102020204" pitchFamily="34" charset="0"/>
            </a:endParaRPr>
          </a:p>
          <a:p>
            <a:pPr algn="just"/>
            <a:r>
              <a:rPr lang="ru-RU" sz="2400" dirty="0">
                <a:latin typeface="Franklin Gothic Medium" panose="020B0603020102020204" pitchFamily="34" charset="0"/>
              </a:rPr>
              <a:t>Повышение доступности архивных документов, содержащих генеалогическую информацию</a:t>
            </a:r>
          </a:p>
          <a:p>
            <a:pPr algn="just"/>
            <a:endParaRPr lang="ru-RU" sz="1000" dirty="0">
              <a:latin typeface="Franklin Gothic Medium" panose="020B0603020102020204" pitchFamily="34" charset="0"/>
            </a:endParaRPr>
          </a:p>
          <a:p>
            <a:pPr algn="just"/>
            <a:endParaRPr lang="ru-RU" sz="1000" dirty="0">
              <a:latin typeface="Franklin Gothic Medium" panose="020B0603020102020204" pitchFamily="34" charset="0"/>
            </a:endParaRPr>
          </a:p>
          <a:p>
            <a:pPr algn="just"/>
            <a:endParaRPr lang="ru-RU" sz="1000" dirty="0">
              <a:latin typeface="Franklin Gothic Medium" panose="020B0603020102020204" pitchFamily="34" charset="0"/>
            </a:endParaRPr>
          </a:p>
          <a:p>
            <a:pPr algn="just"/>
            <a:endParaRPr lang="ru-RU" sz="1000" dirty="0">
              <a:latin typeface="Franklin Gothic Medium" panose="020B0603020102020204" pitchFamily="34" charset="0"/>
            </a:endParaRPr>
          </a:p>
          <a:p>
            <a:pPr algn="just"/>
            <a:r>
              <a:rPr lang="ru-RU" sz="2400" dirty="0">
                <a:latin typeface="Franklin Gothic Medium" panose="020B0603020102020204" pitchFamily="34" charset="0"/>
              </a:rPr>
              <a:t>Повышение уровня  удовлетворенности качеством услуг, оказываемых архивами Югры</a:t>
            </a:r>
          </a:p>
        </p:txBody>
      </p:sp>
      <p:grpSp>
        <p:nvGrpSpPr>
          <p:cNvPr id="16" name="Группа 15">
            <a:extLst>
              <a:ext uri="{FF2B5EF4-FFF2-40B4-BE49-F238E27FC236}">
                <a16:creationId xmlns:a16="http://schemas.microsoft.com/office/drawing/2014/main" id="{330F73C7-6C53-4873-8B2F-88077D40FD24}"/>
              </a:ext>
            </a:extLst>
          </p:cNvPr>
          <p:cNvGrpSpPr/>
          <p:nvPr/>
        </p:nvGrpSpPr>
        <p:grpSpPr>
          <a:xfrm>
            <a:off x="1477384" y="3982600"/>
            <a:ext cx="687959" cy="650366"/>
            <a:chOff x="2147276" y="1700808"/>
            <a:chExt cx="336492" cy="299892"/>
          </a:xfrm>
          <a:solidFill>
            <a:srgbClr val="00B050"/>
          </a:solidFill>
        </p:grpSpPr>
        <p:sp>
          <p:nvSpPr>
            <p:cNvPr id="17" name="Нашивка 65">
              <a:extLst>
                <a:ext uri="{FF2B5EF4-FFF2-40B4-BE49-F238E27FC236}">
                  <a16:creationId xmlns:a16="http://schemas.microsoft.com/office/drawing/2014/main" id="{E580BAD6-07CC-4390-9F80-39EF31B2963F}"/>
                </a:ext>
              </a:extLst>
            </p:cNvPr>
            <p:cNvSpPr/>
            <p:nvPr/>
          </p:nvSpPr>
          <p:spPr>
            <a:xfrm>
              <a:off x="2147276" y="1700808"/>
              <a:ext cx="192476" cy="299892"/>
            </a:xfrm>
            <a:prstGeom prst="chevron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900" tIns="42450" rIns="84900" bIns="42450"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18" name="Нашивка 66">
              <a:extLst>
                <a:ext uri="{FF2B5EF4-FFF2-40B4-BE49-F238E27FC236}">
                  <a16:creationId xmlns:a16="http://schemas.microsoft.com/office/drawing/2014/main" id="{7A3685AD-8CF2-435E-B5B1-41938507B530}"/>
                </a:ext>
              </a:extLst>
            </p:cNvPr>
            <p:cNvSpPr/>
            <p:nvPr/>
          </p:nvSpPr>
          <p:spPr>
            <a:xfrm>
              <a:off x="2291292" y="1700808"/>
              <a:ext cx="192476" cy="299892"/>
            </a:xfrm>
            <a:prstGeom prst="chevron">
              <a:avLst/>
            </a:prstGeom>
            <a:grpFill/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900" tIns="42450" rIns="84900" bIns="42450"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</p:grpSp>
      <p:sp>
        <p:nvSpPr>
          <p:cNvPr id="19" name="Овал 18">
            <a:extLst>
              <a:ext uri="{FF2B5EF4-FFF2-40B4-BE49-F238E27FC236}">
                <a16:creationId xmlns:a16="http://schemas.microsoft.com/office/drawing/2014/main" id="{5DAFAAAC-27AC-4B37-8CDB-35253453EA4A}"/>
              </a:ext>
            </a:extLst>
          </p:cNvPr>
          <p:cNvSpPr/>
          <p:nvPr/>
        </p:nvSpPr>
        <p:spPr>
          <a:xfrm>
            <a:off x="339360" y="3906949"/>
            <a:ext cx="851349" cy="801671"/>
          </a:xfrm>
          <a:prstGeom prst="ellipse">
            <a:avLst/>
          </a:prstGeom>
          <a:solidFill>
            <a:schemeClr val="bg1"/>
          </a:solidFill>
          <a:ln w="28575">
            <a:solidFill>
              <a:srgbClr val="00B050"/>
            </a:solidFill>
            <a:prstDash val="soli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chemeClr val="accent1">
                    <a:lumMod val="50000"/>
                  </a:schemeClr>
                </a:solidFill>
                <a:latin typeface="Franklin Gothic Heavy" panose="020B0903020102020204" pitchFamily="34" charset="0"/>
              </a:rPr>
              <a:t>2</a:t>
            </a:r>
          </a:p>
        </p:txBody>
      </p:sp>
      <p:grpSp>
        <p:nvGrpSpPr>
          <p:cNvPr id="21" name="Группа 20">
            <a:extLst>
              <a:ext uri="{FF2B5EF4-FFF2-40B4-BE49-F238E27FC236}">
                <a16:creationId xmlns:a16="http://schemas.microsoft.com/office/drawing/2014/main" id="{330F73C7-6C53-4873-8B2F-88077D40FD24}"/>
              </a:ext>
            </a:extLst>
          </p:cNvPr>
          <p:cNvGrpSpPr/>
          <p:nvPr/>
        </p:nvGrpSpPr>
        <p:grpSpPr>
          <a:xfrm>
            <a:off x="1427845" y="5691750"/>
            <a:ext cx="687959" cy="650366"/>
            <a:chOff x="2147276" y="1700808"/>
            <a:chExt cx="336492" cy="299892"/>
          </a:xfrm>
          <a:solidFill>
            <a:srgbClr val="00B050"/>
          </a:solidFill>
        </p:grpSpPr>
        <p:sp>
          <p:nvSpPr>
            <p:cNvPr id="22" name="Нашивка 65">
              <a:extLst>
                <a:ext uri="{FF2B5EF4-FFF2-40B4-BE49-F238E27FC236}">
                  <a16:creationId xmlns:a16="http://schemas.microsoft.com/office/drawing/2014/main" id="{E580BAD6-07CC-4390-9F80-39EF31B2963F}"/>
                </a:ext>
              </a:extLst>
            </p:cNvPr>
            <p:cNvSpPr/>
            <p:nvPr/>
          </p:nvSpPr>
          <p:spPr>
            <a:xfrm>
              <a:off x="2147276" y="1700808"/>
              <a:ext cx="192476" cy="299892"/>
            </a:xfrm>
            <a:prstGeom prst="chevron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900" tIns="42450" rIns="84900" bIns="42450"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23" name="Нашивка 66">
              <a:extLst>
                <a:ext uri="{FF2B5EF4-FFF2-40B4-BE49-F238E27FC236}">
                  <a16:creationId xmlns:a16="http://schemas.microsoft.com/office/drawing/2014/main" id="{7A3685AD-8CF2-435E-B5B1-41938507B530}"/>
                </a:ext>
              </a:extLst>
            </p:cNvPr>
            <p:cNvSpPr/>
            <p:nvPr/>
          </p:nvSpPr>
          <p:spPr>
            <a:xfrm>
              <a:off x="2291292" y="1700808"/>
              <a:ext cx="192476" cy="299892"/>
            </a:xfrm>
            <a:prstGeom prst="chevron">
              <a:avLst/>
            </a:prstGeom>
            <a:grpFill/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900" tIns="42450" rIns="84900" bIns="42450"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</p:grpSp>
      <p:sp>
        <p:nvSpPr>
          <p:cNvPr id="24" name="Овал 23">
            <a:extLst>
              <a:ext uri="{FF2B5EF4-FFF2-40B4-BE49-F238E27FC236}">
                <a16:creationId xmlns:a16="http://schemas.microsoft.com/office/drawing/2014/main" id="{5DAFAAAC-27AC-4B37-8CDB-35253453EA4A}"/>
              </a:ext>
            </a:extLst>
          </p:cNvPr>
          <p:cNvSpPr/>
          <p:nvPr/>
        </p:nvSpPr>
        <p:spPr>
          <a:xfrm>
            <a:off x="409783" y="5616099"/>
            <a:ext cx="851349" cy="801671"/>
          </a:xfrm>
          <a:prstGeom prst="ellipse">
            <a:avLst/>
          </a:prstGeom>
          <a:solidFill>
            <a:schemeClr val="bg1"/>
          </a:solidFill>
          <a:ln w="28575">
            <a:solidFill>
              <a:srgbClr val="00B050"/>
            </a:solidFill>
            <a:prstDash val="soli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chemeClr val="accent1">
                    <a:lumMod val="50000"/>
                  </a:schemeClr>
                </a:solidFill>
                <a:latin typeface="Franklin Gothic Heavy" panose="020B0903020102020204" pitchFamily="34" charset="0"/>
              </a:rPr>
              <a:t>3</a:t>
            </a:r>
          </a:p>
        </p:txBody>
      </p:sp>
      <p:pic>
        <p:nvPicPr>
          <p:cNvPr id="27" name="Picture 2" descr="C:\Users\IvanovaALV\Desktop\Логотип Связь поколений Югры ХОРОШИЙ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214"/>
          <a:stretch/>
        </p:blipFill>
        <p:spPr bwMode="auto">
          <a:xfrm>
            <a:off x="7859485" y="124692"/>
            <a:ext cx="1200797" cy="1027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766327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Прямоугольник 44"/>
          <p:cNvSpPr/>
          <p:nvPr/>
        </p:nvSpPr>
        <p:spPr>
          <a:xfrm>
            <a:off x="1186303" y="1832391"/>
            <a:ext cx="205794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b="1" dirty="0">
                <a:solidFill>
                  <a:schemeClr val="bg1"/>
                </a:solidFill>
              </a:rPr>
              <a:t>Платформа, СУБД</a:t>
            </a:r>
          </a:p>
        </p:txBody>
      </p:sp>
      <p:grpSp>
        <p:nvGrpSpPr>
          <p:cNvPr id="34" name="Группа 33">
            <a:extLst>
              <a:ext uri="{FF2B5EF4-FFF2-40B4-BE49-F238E27FC236}">
                <a16:creationId xmlns:a16="http://schemas.microsoft.com/office/drawing/2014/main" id="{1E7A8EA8-48FA-43F3-8FE3-6FA1BB797EF9}"/>
              </a:ext>
            </a:extLst>
          </p:cNvPr>
          <p:cNvGrpSpPr/>
          <p:nvPr/>
        </p:nvGrpSpPr>
        <p:grpSpPr>
          <a:xfrm>
            <a:off x="-12192" y="1242626"/>
            <a:ext cx="7859486" cy="89285"/>
            <a:chOff x="947651" y="2754884"/>
            <a:chExt cx="7257566" cy="89285"/>
          </a:xfrm>
        </p:grpSpPr>
        <p:sp>
          <p:nvSpPr>
            <p:cNvPr id="58" name="Прямоугольник 57">
              <a:extLst>
                <a:ext uri="{FF2B5EF4-FFF2-40B4-BE49-F238E27FC236}">
                  <a16:creationId xmlns:a16="http://schemas.microsoft.com/office/drawing/2014/main" id="{F5DDBDC1-897C-409D-9489-D84754F16302}"/>
                </a:ext>
              </a:extLst>
            </p:cNvPr>
            <p:cNvSpPr/>
            <p:nvPr/>
          </p:nvSpPr>
          <p:spPr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9" name="Прямоугольник 58">
              <a:extLst>
                <a:ext uri="{FF2B5EF4-FFF2-40B4-BE49-F238E27FC236}">
                  <a16:creationId xmlns:a16="http://schemas.microsoft.com/office/drawing/2014/main" id="{E5438E87-10CD-40F7-8670-18A129432887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30" name="Скругленный прямоугольник 29"/>
          <p:cNvSpPr/>
          <p:nvPr/>
        </p:nvSpPr>
        <p:spPr>
          <a:xfrm>
            <a:off x="8698401" y="6309320"/>
            <a:ext cx="288032" cy="36004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4</a:t>
            </a:r>
          </a:p>
        </p:txBody>
      </p:sp>
      <p:sp>
        <p:nvSpPr>
          <p:cNvPr id="37" name="Title 1">
            <a:extLst>
              <a:ext uri="{FF2B5EF4-FFF2-40B4-BE49-F238E27FC236}">
                <a16:creationId xmlns:a16="http://schemas.microsoft.com/office/drawing/2014/main" id="{F61F923B-465E-4755-9111-3AD5FCB4EE03}"/>
              </a:ext>
            </a:extLst>
          </p:cNvPr>
          <p:cNvSpPr txBox="1">
            <a:spLocks/>
          </p:cNvSpPr>
          <p:nvPr/>
        </p:nvSpPr>
        <p:spPr>
          <a:xfrm>
            <a:off x="481906" y="170153"/>
            <a:ext cx="8646853" cy="89620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2500" b="1" dirty="0">
                <a:solidFill>
                  <a:schemeClr val="accent1">
                    <a:lumMod val="50000"/>
                  </a:schemeClr>
                </a:solidFill>
                <a:latin typeface="Franklin Gothic Medium" pitchFamily="34" charset="0"/>
              </a:rPr>
              <a:t>Задачи информационного ресурса </a:t>
            </a:r>
          </a:p>
          <a:p>
            <a:pPr algn="l"/>
            <a:r>
              <a:rPr lang="ru-RU" sz="2500" b="1" dirty="0">
                <a:solidFill>
                  <a:schemeClr val="accent1">
                    <a:lumMod val="50000"/>
                  </a:schemeClr>
                </a:solidFill>
                <a:latin typeface="Franklin Gothic Medium" pitchFamily="34" charset="0"/>
              </a:rPr>
              <a:t>«Связь поколений Югры»</a:t>
            </a:r>
            <a:endParaRPr lang="en-US" sz="2500" b="1" dirty="0">
              <a:solidFill>
                <a:schemeClr val="accent1">
                  <a:lumMod val="50000"/>
                </a:schemeClr>
              </a:solidFill>
              <a:latin typeface="Franklin Gothic Medium" pitchFamily="34" charset="0"/>
            </a:endParaRPr>
          </a:p>
        </p:txBody>
      </p:sp>
      <p:sp>
        <p:nvSpPr>
          <p:cNvPr id="38" name="Прямоугольник 37">
            <a:extLst>
              <a:ext uri="{FF2B5EF4-FFF2-40B4-BE49-F238E27FC236}">
                <a16:creationId xmlns:a16="http://schemas.microsoft.com/office/drawing/2014/main" id="{4B655D09-5C5A-4F4E-A355-3301292B62AF}"/>
              </a:ext>
            </a:extLst>
          </p:cNvPr>
          <p:cNvSpPr/>
          <p:nvPr/>
        </p:nvSpPr>
        <p:spPr>
          <a:xfrm>
            <a:off x="3999542" y="1551741"/>
            <a:ext cx="4489107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>
                <a:latin typeface="Franklin Gothic Medium" panose="020B0603020102020204" pitchFamily="34" charset="0"/>
              </a:rPr>
              <a:t>Создание информационного ресурса, содержащего проиндексированные сведения метрических книг,                        с удобным интерфейсом                                   и интуитивным поиском</a:t>
            </a:r>
          </a:p>
          <a:p>
            <a:pPr algn="just">
              <a:spcAft>
                <a:spcPts val="0"/>
              </a:spcAft>
            </a:pPr>
            <a:endParaRPr lang="ru-RU" sz="1600" dirty="0">
              <a:latin typeface="Franklin Gothic Medium" panose="020B0603020102020204" pitchFamily="34" charset="0"/>
              <a:ea typeface="Calibri" panose="020F0502020204030204" pitchFamily="34" charset="0"/>
            </a:endParaRPr>
          </a:p>
        </p:txBody>
      </p:sp>
      <p:sp>
        <p:nvSpPr>
          <p:cNvPr id="39" name="Прямоугольник 38">
            <a:extLst>
              <a:ext uri="{FF2B5EF4-FFF2-40B4-BE49-F238E27FC236}">
                <a16:creationId xmlns:a16="http://schemas.microsoft.com/office/drawing/2014/main" id="{B97DD970-D329-4F5A-8943-BE0A2622708E}"/>
              </a:ext>
            </a:extLst>
          </p:cNvPr>
          <p:cNvSpPr/>
          <p:nvPr/>
        </p:nvSpPr>
        <p:spPr>
          <a:xfrm>
            <a:off x="655350" y="1762698"/>
            <a:ext cx="2637724" cy="776822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/>
              <a:t>Поиск</a:t>
            </a:r>
          </a:p>
        </p:txBody>
      </p:sp>
      <p:sp>
        <p:nvSpPr>
          <p:cNvPr id="41" name="Овал 40">
            <a:extLst>
              <a:ext uri="{FF2B5EF4-FFF2-40B4-BE49-F238E27FC236}">
                <a16:creationId xmlns:a16="http://schemas.microsoft.com/office/drawing/2014/main" id="{367EAA44-3BA1-4C83-AF9A-B825B42839A1}"/>
              </a:ext>
            </a:extLst>
          </p:cNvPr>
          <p:cNvSpPr/>
          <p:nvPr/>
        </p:nvSpPr>
        <p:spPr>
          <a:xfrm>
            <a:off x="481906" y="1734529"/>
            <a:ext cx="788307" cy="880006"/>
          </a:xfrm>
          <a:prstGeom prst="ellipse">
            <a:avLst/>
          </a:prstGeom>
          <a:solidFill>
            <a:srgbClr val="00B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0" name="Рисунок 59">
            <a:extLst>
              <a:ext uri="{FF2B5EF4-FFF2-40B4-BE49-F238E27FC236}">
                <a16:creationId xmlns:a16="http://schemas.microsoft.com/office/drawing/2014/main" id="{0EF608AE-ADC0-4D3D-B73A-5158EEB3A60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867" y="1845489"/>
            <a:ext cx="593437" cy="593437"/>
          </a:xfrm>
          <a:prstGeom prst="rect">
            <a:avLst/>
          </a:prstGeom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0CCDE2EF-A64D-4D9C-8736-31DEAD96A5CA}"/>
              </a:ext>
            </a:extLst>
          </p:cNvPr>
          <p:cNvSpPr/>
          <p:nvPr/>
        </p:nvSpPr>
        <p:spPr>
          <a:xfrm>
            <a:off x="272386" y="3226573"/>
            <a:ext cx="3624911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>
                <a:latin typeface="Franklin Gothic Medium" panose="020B0603020102020204" pitchFamily="34" charset="0"/>
              </a:rPr>
              <a:t>Предоставление удаленного многопользовательского доступа к метрическим книгам, содержащим генеалогические сведения</a:t>
            </a:r>
          </a:p>
        </p:txBody>
      </p:sp>
      <p:sp>
        <p:nvSpPr>
          <p:cNvPr id="61" name="Прямоугольник 60">
            <a:extLst>
              <a:ext uri="{FF2B5EF4-FFF2-40B4-BE49-F238E27FC236}">
                <a16:creationId xmlns:a16="http://schemas.microsoft.com/office/drawing/2014/main" id="{F588F31F-F863-4F56-B17F-CEECEF8849CF}"/>
              </a:ext>
            </a:extLst>
          </p:cNvPr>
          <p:cNvSpPr/>
          <p:nvPr/>
        </p:nvSpPr>
        <p:spPr>
          <a:xfrm>
            <a:off x="604862" y="5440649"/>
            <a:ext cx="2688212" cy="732953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/>
              <a:t>Единое </a:t>
            </a:r>
          </a:p>
          <a:p>
            <a:pPr algn="ctr"/>
            <a:r>
              <a:rPr lang="ru-RU" b="1" dirty="0"/>
              <a:t>пространство</a:t>
            </a:r>
          </a:p>
        </p:txBody>
      </p:sp>
      <p:sp>
        <p:nvSpPr>
          <p:cNvPr id="63" name="Овал 62">
            <a:extLst>
              <a:ext uri="{FF2B5EF4-FFF2-40B4-BE49-F238E27FC236}">
                <a16:creationId xmlns:a16="http://schemas.microsoft.com/office/drawing/2014/main" id="{F44B49EF-7E9C-4F57-A6F4-2E23204EDED1}"/>
              </a:ext>
            </a:extLst>
          </p:cNvPr>
          <p:cNvSpPr/>
          <p:nvPr/>
        </p:nvSpPr>
        <p:spPr>
          <a:xfrm>
            <a:off x="395110" y="5406213"/>
            <a:ext cx="737301" cy="810110"/>
          </a:xfrm>
          <a:prstGeom prst="ellipse">
            <a:avLst/>
          </a:prstGeom>
          <a:solidFill>
            <a:schemeClr val="accent5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4" name="Рисунок 63">
            <a:extLst>
              <a:ext uri="{FF2B5EF4-FFF2-40B4-BE49-F238E27FC236}">
                <a16:creationId xmlns:a16="http://schemas.microsoft.com/office/drawing/2014/main" id="{CC8A5FF7-14F7-4BFA-AE0B-EFC19B5595F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239" y="5549862"/>
            <a:ext cx="559041" cy="559041"/>
          </a:xfrm>
          <a:prstGeom prst="rect">
            <a:avLst/>
          </a:prstGeom>
        </p:spPr>
      </p:pic>
      <p:sp>
        <p:nvSpPr>
          <p:cNvPr id="65" name="Прямоугольник 64">
            <a:extLst>
              <a:ext uri="{FF2B5EF4-FFF2-40B4-BE49-F238E27FC236}">
                <a16:creationId xmlns:a16="http://schemas.microsoft.com/office/drawing/2014/main" id="{C09F6FA6-FED4-4001-80FC-2DC68C535D4D}"/>
              </a:ext>
            </a:extLst>
          </p:cNvPr>
          <p:cNvSpPr/>
          <p:nvPr/>
        </p:nvSpPr>
        <p:spPr>
          <a:xfrm>
            <a:off x="4881444" y="3626222"/>
            <a:ext cx="2725301" cy="747179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/>
              <a:t>     Удаленный доступ</a:t>
            </a:r>
          </a:p>
        </p:txBody>
      </p:sp>
      <p:sp>
        <p:nvSpPr>
          <p:cNvPr id="67" name="Овал 66">
            <a:extLst>
              <a:ext uri="{FF2B5EF4-FFF2-40B4-BE49-F238E27FC236}">
                <a16:creationId xmlns:a16="http://schemas.microsoft.com/office/drawing/2014/main" id="{8FA5DECF-D5AC-40DB-B08A-74714C589CF0}"/>
              </a:ext>
            </a:extLst>
          </p:cNvPr>
          <p:cNvSpPr/>
          <p:nvPr/>
        </p:nvSpPr>
        <p:spPr>
          <a:xfrm>
            <a:off x="4471473" y="3615542"/>
            <a:ext cx="775232" cy="757859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8" name="Рисунок 67">
            <a:extLst>
              <a:ext uri="{FF2B5EF4-FFF2-40B4-BE49-F238E27FC236}">
                <a16:creationId xmlns:a16="http://schemas.microsoft.com/office/drawing/2014/main" id="{62AB4695-ADBC-456B-BFAD-A0003C76AB7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5759" y="3719720"/>
            <a:ext cx="451370" cy="508305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8843BADB-1D42-47F5-A673-5B042EA11AF6}"/>
              </a:ext>
            </a:extLst>
          </p:cNvPr>
          <p:cNvSpPr/>
          <p:nvPr/>
        </p:nvSpPr>
        <p:spPr>
          <a:xfrm>
            <a:off x="4056237" y="4730368"/>
            <a:ext cx="448290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>
                <a:latin typeface="Franklin Gothic Medium" panose="020B0603020102020204" pitchFamily="34" charset="0"/>
              </a:rPr>
              <a:t>Объединение метрических книг, хранящихся в государственном                  и муниципальных архивах                   Ханты-Мансийского автономного                     округа – Югры, в единый информационный ресурс</a:t>
            </a:r>
          </a:p>
        </p:txBody>
      </p:sp>
      <p:pic>
        <p:nvPicPr>
          <p:cNvPr id="21" name="Picture 2" descr="C:\Users\IvanovaALV\Desktop\Логотип Связь поколений Югры ХОРОШИЙ.pn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214"/>
          <a:stretch/>
        </p:blipFill>
        <p:spPr bwMode="auto">
          <a:xfrm>
            <a:off x="7859485" y="124692"/>
            <a:ext cx="1200797" cy="1027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985693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Прямоугольник 44"/>
          <p:cNvSpPr/>
          <p:nvPr/>
        </p:nvSpPr>
        <p:spPr>
          <a:xfrm>
            <a:off x="1186303" y="1832391"/>
            <a:ext cx="205794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b="1" dirty="0">
                <a:solidFill>
                  <a:schemeClr val="bg1"/>
                </a:solidFill>
              </a:rPr>
              <a:t>Платформа, СУБД</a:t>
            </a:r>
          </a:p>
        </p:txBody>
      </p:sp>
      <p:grpSp>
        <p:nvGrpSpPr>
          <p:cNvPr id="34" name="Группа 33">
            <a:extLst>
              <a:ext uri="{FF2B5EF4-FFF2-40B4-BE49-F238E27FC236}">
                <a16:creationId xmlns:a16="http://schemas.microsoft.com/office/drawing/2014/main" id="{1E7A8EA8-48FA-43F3-8FE3-6FA1BB797EF9}"/>
              </a:ext>
            </a:extLst>
          </p:cNvPr>
          <p:cNvGrpSpPr/>
          <p:nvPr/>
        </p:nvGrpSpPr>
        <p:grpSpPr>
          <a:xfrm>
            <a:off x="-12192" y="1068815"/>
            <a:ext cx="7859486" cy="89285"/>
            <a:chOff x="947651" y="2754884"/>
            <a:chExt cx="7257566" cy="89285"/>
          </a:xfrm>
        </p:grpSpPr>
        <p:sp>
          <p:nvSpPr>
            <p:cNvPr id="58" name="Прямоугольник 57">
              <a:extLst>
                <a:ext uri="{FF2B5EF4-FFF2-40B4-BE49-F238E27FC236}">
                  <a16:creationId xmlns:a16="http://schemas.microsoft.com/office/drawing/2014/main" id="{F5DDBDC1-897C-409D-9489-D84754F16302}"/>
                </a:ext>
              </a:extLst>
            </p:cNvPr>
            <p:cNvSpPr/>
            <p:nvPr/>
          </p:nvSpPr>
          <p:spPr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9" name="Прямоугольник 58">
              <a:extLst>
                <a:ext uri="{FF2B5EF4-FFF2-40B4-BE49-F238E27FC236}">
                  <a16:creationId xmlns:a16="http://schemas.microsoft.com/office/drawing/2014/main" id="{E5438E87-10CD-40F7-8670-18A129432887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30" name="Скругленный прямоугольник 29"/>
          <p:cNvSpPr/>
          <p:nvPr/>
        </p:nvSpPr>
        <p:spPr>
          <a:xfrm>
            <a:off x="8698401" y="6309320"/>
            <a:ext cx="288032" cy="36004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5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8980AED-08A5-4815-8D61-792E2FE5889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890" t="51682" r="86311" b="8340"/>
          <a:stretch/>
        </p:blipFill>
        <p:spPr>
          <a:xfrm>
            <a:off x="3652253" y="3554690"/>
            <a:ext cx="1812557" cy="3184503"/>
          </a:xfrm>
          <a:prstGeom prst="rect">
            <a:avLst/>
          </a:prstGeom>
        </p:spPr>
      </p:pic>
      <p:sp>
        <p:nvSpPr>
          <p:cNvPr id="13" name="TextBox 11">
            <a:extLst>
              <a:ext uri="{FF2B5EF4-FFF2-40B4-BE49-F238E27FC236}">
                <a16:creationId xmlns:a16="http://schemas.microsoft.com/office/drawing/2014/main" id="{D1881D3E-A82E-4C98-8951-1CAF183CA58C}"/>
              </a:ext>
            </a:extLst>
          </p:cNvPr>
          <p:cNvSpPr txBox="1"/>
          <p:nvPr/>
        </p:nvSpPr>
        <p:spPr>
          <a:xfrm>
            <a:off x="205829" y="3586717"/>
            <a:ext cx="3299359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Средства разработки, платформы, СУБД:</a:t>
            </a:r>
            <a:endParaRPr lang="ru-RU" dirty="0">
              <a:solidFill>
                <a:schemeClr val="accent1">
                  <a:lumMod val="50000"/>
                </a:schemeClr>
              </a:solidFill>
              <a:latin typeface="Franklin Gothic Medium" panose="020B0603020102020204" pitchFamily="34" charset="0"/>
            </a:endParaRPr>
          </a:p>
          <a:p>
            <a:r>
              <a:rPr lang="ru-RU" dirty="0">
                <a:latin typeface="Franklin Gothic Medium" panose="020B0603020102020204" pitchFamily="34" charset="0"/>
              </a:rPr>
              <a:t>1</a:t>
            </a:r>
            <a:r>
              <a:rPr lang="en-US" dirty="0">
                <a:latin typeface="Franklin Gothic Medium" panose="020B0603020102020204" pitchFamily="34" charset="0"/>
              </a:rPr>
              <a:t>C</a:t>
            </a:r>
            <a:r>
              <a:rPr lang="ru-RU" dirty="0">
                <a:latin typeface="Franklin Gothic Medium" panose="020B0603020102020204" pitchFamily="34" charset="0"/>
              </a:rPr>
              <a:t>-</a:t>
            </a:r>
            <a:r>
              <a:rPr lang="ru-RU" dirty="0" err="1">
                <a:latin typeface="Franklin Gothic Medium" panose="020B0603020102020204" pitchFamily="34" charset="0"/>
              </a:rPr>
              <a:t>Битрикс</a:t>
            </a:r>
            <a:r>
              <a:rPr lang="ru-RU" dirty="0">
                <a:latin typeface="Franklin Gothic Medium" panose="020B0603020102020204" pitchFamily="34" charset="0"/>
              </a:rPr>
              <a:t>, СУБД - </a:t>
            </a:r>
            <a:r>
              <a:rPr lang="en-US" dirty="0">
                <a:latin typeface="Franklin Gothic Medium" panose="020B0603020102020204" pitchFamily="34" charset="0"/>
              </a:rPr>
              <a:t>MySQL</a:t>
            </a:r>
            <a:endParaRPr lang="ru-RU" dirty="0">
              <a:latin typeface="Franklin Gothic Medium" panose="020B0603020102020204" pitchFamily="34" charset="0"/>
            </a:endParaRPr>
          </a:p>
          <a:p>
            <a:pPr fontAlgn="t"/>
            <a:r>
              <a:rPr lang="ru-RU" cap="all" dirty="0">
                <a:latin typeface="Franklin Gothic Medium" panose="020B0603020102020204" pitchFamily="34" charset="0"/>
              </a:rPr>
              <a:t> </a:t>
            </a:r>
            <a:endParaRPr lang="ru-RU" dirty="0">
              <a:latin typeface="Franklin Gothic Medium" panose="020B0603020102020204" pitchFamily="34" charset="0"/>
            </a:endParaRPr>
          </a:p>
          <a:p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Компании-разработчики:</a:t>
            </a:r>
          </a:p>
          <a:p>
            <a:r>
              <a:rPr lang="ru-RU" dirty="0">
                <a:latin typeface="Franklin Gothic Medium" panose="020B0603020102020204" pitchFamily="34" charset="0"/>
              </a:rPr>
              <a:t>Корпорация «ЭЛАР» (разработка ПО, индексация)</a:t>
            </a:r>
          </a:p>
          <a:p>
            <a:endParaRPr lang="ru-RU" dirty="0">
              <a:latin typeface="Franklin Gothic Medium" panose="020B0603020102020204" pitchFamily="34" charset="0"/>
            </a:endParaRPr>
          </a:p>
          <a:p>
            <a:r>
              <a:rPr lang="ru-RU" dirty="0">
                <a:latin typeface="Franklin Gothic Medium" panose="020B0603020102020204" pitchFamily="34" charset="0"/>
              </a:rPr>
              <a:t>Компания «Архивные информационные технологии» (модернизация, индексация)</a:t>
            </a:r>
          </a:p>
          <a:p>
            <a:endParaRPr lang="ru-RU" b="1" dirty="0">
              <a:solidFill>
                <a:srgbClr val="001C85"/>
              </a:solidFill>
              <a:latin typeface="Franklin Gothic Medium" panose="020B0603020102020204" pitchFamily="34" charset="0"/>
              <a:cs typeface="Times New Roman" pitchFamily="18" charset="0"/>
            </a:endParaRPr>
          </a:p>
          <a:p>
            <a:endParaRPr lang="ru-RU" dirty="0">
              <a:latin typeface="Franklin Gothic Medium" panose="020B060302010202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90343CE-CB1C-4C08-8E5B-459BE96AE3E0}"/>
              </a:ext>
            </a:extLst>
          </p:cNvPr>
          <p:cNvSpPr txBox="1"/>
          <p:nvPr/>
        </p:nvSpPr>
        <p:spPr>
          <a:xfrm>
            <a:off x="3361234" y="1631474"/>
            <a:ext cx="288032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Внедрение в промышленную эксплуатацию – </a:t>
            </a:r>
            <a:endParaRPr lang="ru-RU" dirty="0">
              <a:solidFill>
                <a:schemeClr val="accent1">
                  <a:lumMod val="50000"/>
                </a:schemeClr>
              </a:solidFill>
              <a:latin typeface="Franklin Gothic Medium" panose="020B0603020102020204" pitchFamily="34" charset="0"/>
            </a:endParaRPr>
          </a:p>
          <a:p>
            <a:r>
              <a:rPr lang="ru-RU" dirty="0">
                <a:latin typeface="Franklin Gothic Medium" panose="020B0603020102020204" pitchFamily="34" charset="0"/>
              </a:rPr>
              <a:t>2018 год</a:t>
            </a:r>
          </a:p>
          <a:p>
            <a:endParaRPr lang="ru-RU" b="1" dirty="0">
              <a:solidFill>
                <a:srgbClr val="001C85"/>
              </a:solidFill>
              <a:latin typeface="Franklin Gothic Medium" panose="020B0603020102020204" pitchFamily="34" charset="0"/>
              <a:cs typeface="Times New Roman" pitchFamily="18" charset="0"/>
            </a:endParaRPr>
          </a:p>
          <a:p>
            <a:endParaRPr lang="ru-RU" dirty="0">
              <a:latin typeface="Franklin Gothic Medium" panose="020B0603020102020204" pitchFamily="34" charset="0"/>
            </a:endParaRPr>
          </a:p>
        </p:txBody>
      </p:sp>
      <p:cxnSp>
        <p:nvCxnSpPr>
          <p:cNvPr id="18" name="Прямая соединительная линия 17">
            <a:extLst>
              <a:ext uri="{FF2B5EF4-FFF2-40B4-BE49-F238E27FC236}">
                <a16:creationId xmlns:a16="http://schemas.microsoft.com/office/drawing/2014/main" id="{746DF50E-98C1-45DE-B539-5EDAA709037D}"/>
              </a:ext>
            </a:extLst>
          </p:cNvPr>
          <p:cNvCxnSpPr/>
          <p:nvPr/>
        </p:nvCxnSpPr>
        <p:spPr>
          <a:xfrm>
            <a:off x="3244024" y="1550611"/>
            <a:ext cx="0" cy="2954655"/>
          </a:xfrm>
          <a:prstGeom prst="line">
            <a:avLst/>
          </a:prstGeom>
          <a:ln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>
            <a:extLst>
              <a:ext uri="{FF2B5EF4-FFF2-40B4-BE49-F238E27FC236}">
                <a16:creationId xmlns:a16="http://schemas.microsoft.com/office/drawing/2014/main" id="{97DF8793-C335-407D-A5B0-2B7157A2C8E9}"/>
              </a:ext>
            </a:extLst>
          </p:cNvPr>
          <p:cNvCxnSpPr/>
          <p:nvPr/>
        </p:nvCxnSpPr>
        <p:spPr>
          <a:xfrm flipH="1">
            <a:off x="4377706" y="3419375"/>
            <a:ext cx="3087960" cy="0"/>
          </a:xfrm>
          <a:prstGeom prst="line">
            <a:avLst/>
          </a:prstGeom>
          <a:ln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80A3454-5BE2-4D93-8AAC-7939CB5698A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5728" t="9353" r="3980" b="8339"/>
          <a:stretch/>
        </p:blipFill>
        <p:spPr>
          <a:xfrm>
            <a:off x="240300" y="1660615"/>
            <a:ext cx="2879902" cy="1660614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946E6B6-4522-40DC-A36A-0BCD2FFD0A4F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2341" t="8339" r="23723" b="51273"/>
          <a:stretch/>
        </p:blipFill>
        <p:spPr>
          <a:xfrm>
            <a:off x="5214164" y="1660615"/>
            <a:ext cx="3628254" cy="1528243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2AC3E2E3-0171-48A7-9474-BCDCB3AED944}"/>
              </a:ext>
            </a:extLst>
          </p:cNvPr>
          <p:cNvSpPr/>
          <p:nvPr/>
        </p:nvSpPr>
        <p:spPr>
          <a:xfrm>
            <a:off x="5763108" y="3939937"/>
            <a:ext cx="3405115" cy="18312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  <a:ea typeface="Calibri" panose="020F0502020204030204" pitchFamily="34" charset="0"/>
              </a:rPr>
              <a:t>Основные модули информационного ресурса: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dirty="0">
                <a:latin typeface="Franklin Gothic Medium" panose="020B0603020102020204" pitchFamily="34" charset="0"/>
                <a:ea typeface="Calibri" panose="020F0502020204030204" pitchFamily="34" charset="0"/>
              </a:rPr>
              <a:t>Главное меню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dirty="0">
                <a:latin typeface="Franklin Gothic Medium" panose="020B0603020102020204" pitchFamily="34" charset="0"/>
                <a:ea typeface="Calibri" panose="020F0502020204030204" pitchFamily="34" charset="0"/>
              </a:rPr>
              <a:t>Поиск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dirty="0">
                <a:latin typeface="Franklin Gothic Medium" panose="020B0603020102020204" pitchFamily="34" charset="0"/>
                <a:ea typeface="Calibri" panose="020F0502020204030204" pitchFamily="34" charset="0"/>
              </a:rPr>
              <a:t>Результат поиска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dirty="0">
                <a:latin typeface="Franklin Gothic Medium" panose="020B0603020102020204" pitchFamily="34" charset="0"/>
                <a:ea typeface="Calibri" panose="020F0502020204030204" pitchFamily="34" charset="0"/>
              </a:rPr>
              <a:t>Интерактивная карта</a:t>
            </a:r>
            <a:endParaRPr lang="ru-RU" dirty="0">
              <a:latin typeface="Franklin Gothic Medium" panose="020B0603020102020204" pitchFamily="34" charset="0"/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F61F923B-465E-4755-9111-3AD5FCB4EE03}"/>
              </a:ext>
            </a:extLst>
          </p:cNvPr>
          <p:cNvSpPr txBox="1">
            <a:spLocks/>
          </p:cNvSpPr>
          <p:nvPr/>
        </p:nvSpPr>
        <p:spPr>
          <a:xfrm>
            <a:off x="481906" y="170153"/>
            <a:ext cx="8646853" cy="89620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2500" b="1" dirty="0">
                <a:solidFill>
                  <a:schemeClr val="accent1">
                    <a:lumMod val="50000"/>
                  </a:schemeClr>
                </a:solidFill>
                <a:latin typeface="Franklin Gothic Medium" pitchFamily="34" charset="0"/>
              </a:rPr>
              <a:t>Структура информационного ресурса </a:t>
            </a:r>
          </a:p>
          <a:p>
            <a:pPr algn="l"/>
            <a:r>
              <a:rPr lang="ru-RU" sz="2500" b="1" dirty="0">
                <a:solidFill>
                  <a:schemeClr val="accent1">
                    <a:lumMod val="50000"/>
                  </a:schemeClr>
                </a:solidFill>
                <a:latin typeface="Franklin Gothic Medium" pitchFamily="34" charset="0"/>
              </a:rPr>
              <a:t>«Связь поколений Югры»</a:t>
            </a:r>
            <a:endParaRPr lang="en-US" sz="2500" b="1" dirty="0">
              <a:solidFill>
                <a:schemeClr val="accent1">
                  <a:lumMod val="50000"/>
                </a:schemeClr>
              </a:solidFill>
              <a:latin typeface="Franklin Gothic Medium" pitchFamily="34" charset="0"/>
            </a:endParaRPr>
          </a:p>
        </p:txBody>
      </p:sp>
      <p:pic>
        <p:nvPicPr>
          <p:cNvPr id="20" name="Picture 2" descr="C:\Users\IvanovaALV\Desktop\Логотип Связь поколений Югры ХОРОШИЙ.pn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214"/>
          <a:stretch/>
        </p:blipFill>
        <p:spPr bwMode="auto">
          <a:xfrm>
            <a:off x="7859485" y="124692"/>
            <a:ext cx="1200797" cy="1027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28447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628901" y="6053298"/>
            <a:ext cx="2262553" cy="616062"/>
          </a:xfrm>
          <a:prstGeom prst="rect">
            <a:avLst/>
          </a:prstGeom>
          <a:solidFill>
            <a:schemeClr val="bg1">
              <a:lumMod val="85000"/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497147" y="-63512"/>
            <a:ext cx="8646853" cy="896209"/>
          </a:xfrm>
          <a:prstGeom prst="rect">
            <a:avLst/>
          </a:prstGeom>
          <a:effectLst/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2500" b="1" dirty="0">
                <a:solidFill>
                  <a:schemeClr val="accent1">
                    <a:lumMod val="50000"/>
                  </a:schemeClr>
                </a:solidFill>
                <a:latin typeface="Franklin Gothic Medium" pitchFamily="34" charset="0"/>
              </a:rPr>
              <a:t>Информационный ресурс «Связь поколений Югры»</a:t>
            </a:r>
            <a:endParaRPr lang="en-US" sz="2500" b="1" dirty="0">
              <a:solidFill>
                <a:schemeClr val="accent1">
                  <a:lumMod val="50000"/>
                </a:schemeClr>
              </a:solidFill>
              <a:latin typeface="Franklin Gothic Medium" pitchFamily="34" charset="0"/>
            </a:endParaRPr>
          </a:p>
        </p:txBody>
      </p:sp>
      <p:grpSp>
        <p:nvGrpSpPr>
          <p:cNvPr id="35" name="Группа 34">
            <a:extLst>
              <a:ext uri="{FF2B5EF4-FFF2-40B4-BE49-F238E27FC236}">
                <a16:creationId xmlns:a16="http://schemas.microsoft.com/office/drawing/2014/main" id="{ECF62C37-E2BB-4DBB-8005-DED4B6C3F29B}"/>
              </a:ext>
            </a:extLst>
          </p:cNvPr>
          <p:cNvGrpSpPr/>
          <p:nvPr/>
        </p:nvGrpSpPr>
        <p:grpSpPr>
          <a:xfrm>
            <a:off x="0" y="959530"/>
            <a:ext cx="7859486" cy="89285"/>
            <a:chOff x="947651" y="2754884"/>
            <a:chExt cx="7257566" cy="89285"/>
          </a:xfrm>
        </p:grpSpPr>
        <p:sp>
          <p:nvSpPr>
            <p:cNvPr id="36" name="Прямоугольник 35">
              <a:extLst>
                <a:ext uri="{FF2B5EF4-FFF2-40B4-BE49-F238E27FC236}">
                  <a16:creationId xmlns:a16="http://schemas.microsoft.com/office/drawing/2014/main" id="{046A3631-639E-466D-8A77-3657DE9080D8}"/>
                </a:ext>
              </a:extLst>
            </p:cNvPr>
            <p:cNvSpPr/>
            <p:nvPr/>
          </p:nvSpPr>
          <p:spPr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7" name="Прямоугольник 36">
              <a:extLst>
                <a:ext uri="{FF2B5EF4-FFF2-40B4-BE49-F238E27FC236}">
                  <a16:creationId xmlns:a16="http://schemas.microsoft.com/office/drawing/2014/main" id="{E49B628D-02C5-4A3B-B622-8A9166518EC3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34" name="Скругленный прямоугольник 33"/>
          <p:cNvSpPr/>
          <p:nvPr/>
        </p:nvSpPr>
        <p:spPr>
          <a:xfrm>
            <a:off x="8698401" y="6309320"/>
            <a:ext cx="288032" cy="36004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6</a:t>
            </a:r>
          </a:p>
        </p:txBody>
      </p:sp>
      <p:pic>
        <p:nvPicPr>
          <p:cNvPr id="42" name="Рисунок 41">
            <a:extLst>
              <a:ext uri="{FF2B5EF4-FFF2-40B4-BE49-F238E27FC236}">
                <a16:creationId xmlns:a16="http://schemas.microsoft.com/office/drawing/2014/main" id="{3A440C88-83BE-430E-9D74-E9F4B59AA27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5808" r="6459" b="9827"/>
          <a:stretch/>
        </p:blipFill>
        <p:spPr>
          <a:xfrm>
            <a:off x="1174024" y="3586610"/>
            <a:ext cx="6585057" cy="2944744"/>
          </a:xfrm>
          <a:prstGeom prst="rect">
            <a:avLst/>
          </a:prstGeom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C523C95B-A7DA-469C-8CB0-D30C4E9195B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8697" t="10508" r="9653" b="33684"/>
          <a:stretch/>
        </p:blipFill>
        <p:spPr>
          <a:xfrm>
            <a:off x="1174024" y="1182086"/>
            <a:ext cx="6585057" cy="2446538"/>
          </a:xfrm>
          <a:prstGeom prst="rect">
            <a:avLst/>
          </a:prstGeom>
        </p:spPr>
      </p:pic>
      <p:pic>
        <p:nvPicPr>
          <p:cNvPr id="12" name="Picture 2" descr="C:\Users\IvanovaALV\Desktop\Логотип Связь поколений Югры ХОРОШИЙ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214"/>
          <a:stretch/>
        </p:blipFill>
        <p:spPr bwMode="auto">
          <a:xfrm>
            <a:off x="7859485" y="124692"/>
            <a:ext cx="1200797" cy="1027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048E6327-317E-4B25-9505-7F03AD079852}"/>
              </a:ext>
            </a:extLst>
          </p:cNvPr>
          <p:cNvSpPr/>
          <p:nvPr/>
        </p:nvSpPr>
        <p:spPr>
          <a:xfrm>
            <a:off x="2956184" y="6488668"/>
            <a:ext cx="341240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00B050"/>
                </a:solidFill>
                <a:latin typeface="Franklin Gothic Medium" panose="020B0603020102020204" pitchFamily="34" charset="0"/>
              </a:rPr>
              <a:t>http://www.</a:t>
            </a:r>
            <a:r>
              <a:rPr lang="ru-RU" b="1" dirty="0">
                <a:solidFill>
                  <a:srgbClr val="00B050"/>
                </a:solidFill>
                <a:latin typeface="Franklin Gothic Medium" panose="020B0603020102020204" pitchFamily="34" charset="0"/>
              </a:rPr>
              <a:t>поколения-</a:t>
            </a:r>
            <a:r>
              <a:rPr lang="ru-RU" b="1" dirty="0" err="1">
                <a:solidFill>
                  <a:srgbClr val="00B050"/>
                </a:solidFill>
                <a:latin typeface="Franklin Gothic Medium" panose="020B0603020102020204" pitchFamily="34" charset="0"/>
              </a:rPr>
              <a:t>югры.рф</a:t>
            </a:r>
            <a:endParaRPr lang="ru-RU" b="1" dirty="0">
              <a:solidFill>
                <a:srgbClr val="00B050"/>
              </a:solidFill>
              <a:latin typeface="Franklin Gothic Medium" panose="020B0603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854299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>
          <a:xfrm>
            <a:off x="497147" y="-63512"/>
            <a:ext cx="8646853" cy="896209"/>
          </a:xfrm>
          <a:prstGeom prst="rect">
            <a:avLst/>
          </a:prstGeom>
          <a:effectLst/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2500" b="1" dirty="0">
                <a:solidFill>
                  <a:schemeClr val="accent1">
                    <a:lumMod val="50000"/>
                  </a:schemeClr>
                </a:solidFill>
                <a:latin typeface="Franklin Gothic Medium" pitchFamily="34" charset="0"/>
              </a:rPr>
              <a:t>Информационный ресурс «Связь поколений Югры»</a:t>
            </a:r>
            <a:endParaRPr lang="en-US" sz="2500" b="1" dirty="0">
              <a:solidFill>
                <a:schemeClr val="accent1">
                  <a:lumMod val="50000"/>
                </a:schemeClr>
              </a:solidFill>
              <a:latin typeface="Franklin Gothic Medium" pitchFamily="34" charset="0"/>
            </a:endParaRPr>
          </a:p>
        </p:txBody>
      </p:sp>
      <p:grpSp>
        <p:nvGrpSpPr>
          <p:cNvPr id="35" name="Группа 34">
            <a:extLst>
              <a:ext uri="{FF2B5EF4-FFF2-40B4-BE49-F238E27FC236}">
                <a16:creationId xmlns:a16="http://schemas.microsoft.com/office/drawing/2014/main" id="{ECF62C37-E2BB-4DBB-8005-DED4B6C3F29B}"/>
              </a:ext>
            </a:extLst>
          </p:cNvPr>
          <p:cNvGrpSpPr/>
          <p:nvPr/>
        </p:nvGrpSpPr>
        <p:grpSpPr>
          <a:xfrm>
            <a:off x="0" y="959530"/>
            <a:ext cx="7859486" cy="89285"/>
            <a:chOff x="947651" y="2754884"/>
            <a:chExt cx="7257566" cy="89285"/>
          </a:xfrm>
        </p:grpSpPr>
        <p:sp>
          <p:nvSpPr>
            <p:cNvPr id="36" name="Прямоугольник 35">
              <a:extLst>
                <a:ext uri="{FF2B5EF4-FFF2-40B4-BE49-F238E27FC236}">
                  <a16:creationId xmlns:a16="http://schemas.microsoft.com/office/drawing/2014/main" id="{046A3631-639E-466D-8A77-3657DE9080D8}"/>
                </a:ext>
              </a:extLst>
            </p:cNvPr>
            <p:cNvSpPr/>
            <p:nvPr/>
          </p:nvSpPr>
          <p:spPr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7" name="Прямоугольник 36">
              <a:extLst>
                <a:ext uri="{FF2B5EF4-FFF2-40B4-BE49-F238E27FC236}">
                  <a16:creationId xmlns:a16="http://schemas.microsoft.com/office/drawing/2014/main" id="{E49B628D-02C5-4A3B-B622-8A9166518EC3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34" name="Скругленный прямоугольник 33"/>
          <p:cNvSpPr/>
          <p:nvPr/>
        </p:nvSpPr>
        <p:spPr>
          <a:xfrm>
            <a:off x="8698401" y="6309320"/>
            <a:ext cx="288032" cy="36004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7</a:t>
            </a:r>
          </a:p>
        </p:txBody>
      </p:sp>
      <p:pic>
        <p:nvPicPr>
          <p:cNvPr id="12" name="Picture 2" descr="C:\Users\IvanovaALV\Desktop\Логотип Связь поколений Югры ХОРОШИЙ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214"/>
          <a:stretch/>
        </p:blipFill>
        <p:spPr bwMode="auto">
          <a:xfrm>
            <a:off x="7859485" y="124692"/>
            <a:ext cx="1200797" cy="1027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048E6327-317E-4B25-9505-7F03AD079852}"/>
              </a:ext>
            </a:extLst>
          </p:cNvPr>
          <p:cNvSpPr/>
          <p:nvPr/>
        </p:nvSpPr>
        <p:spPr>
          <a:xfrm>
            <a:off x="2965062" y="6266002"/>
            <a:ext cx="341240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00B050"/>
                </a:solidFill>
                <a:latin typeface="Franklin Gothic Medium" panose="020B0603020102020204" pitchFamily="34" charset="0"/>
              </a:rPr>
              <a:t>http://www.</a:t>
            </a:r>
            <a:r>
              <a:rPr lang="ru-RU" b="1" dirty="0">
                <a:solidFill>
                  <a:srgbClr val="00B050"/>
                </a:solidFill>
                <a:latin typeface="Franklin Gothic Medium" panose="020B0603020102020204" pitchFamily="34" charset="0"/>
              </a:rPr>
              <a:t>поколения-</a:t>
            </a:r>
            <a:r>
              <a:rPr lang="ru-RU" b="1" dirty="0" err="1">
                <a:solidFill>
                  <a:srgbClr val="00B050"/>
                </a:solidFill>
                <a:latin typeface="Franklin Gothic Medium" panose="020B0603020102020204" pitchFamily="34" charset="0"/>
              </a:rPr>
              <a:t>югры.рф</a:t>
            </a:r>
            <a:endParaRPr lang="ru-RU" b="1" dirty="0">
              <a:solidFill>
                <a:srgbClr val="00B050"/>
              </a:solidFill>
              <a:latin typeface="Franklin Gothic Medium" panose="020B0603020102020204" pitchFamily="34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63ABE96-C8D6-4D51-A865-87EE7F76425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4078" t="13047" r="12839" b="6316"/>
          <a:stretch/>
        </p:blipFill>
        <p:spPr>
          <a:xfrm>
            <a:off x="962868" y="1421958"/>
            <a:ext cx="7218264" cy="44800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102024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Прямоугольник 44"/>
          <p:cNvSpPr/>
          <p:nvPr/>
        </p:nvSpPr>
        <p:spPr>
          <a:xfrm>
            <a:off x="1186303" y="1832391"/>
            <a:ext cx="205794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b="1" dirty="0">
                <a:solidFill>
                  <a:schemeClr val="bg1"/>
                </a:solidFill>
              </a:rPr>
              <a:t>Платформа, СУБД</a:t>
            </a:r>
          </a:p>
        </p:txBody>
      </p:sp>
      <p:grpSp>
        <p:nvGrpSpPr>
          <p:cNvPr id="34" name="Группа 33">
            <a:extLst>
              <a:ext uri="{FF2B5EF4-FFF2-40B4-BE49-F238E27FC236}">
                <a16:creationId xmlns:a16="http://schemas.microsoft.com/office/drawing/2014/main" id="{1E7A8EA8-48FA-43F3-8FE3-6FA1BB797EF9}"/>
              </a:ext>
            </a:extLst>
          </p:cNvPr>
          <p:cNvGrpSpPr/>
          <p:nvPr/>
        </p:nvGrpSpPr>
        <p:grpSpPr>
          <a:xfrm>
            <a:off x="0" y="831142"/>
            <a:ext cx="7859486" cy="89285"/>
            <a:chOff x="947651" y="2754884"/>
            <a:chExt cx="7257566" cy="89285"/>
          </a:xfrm>
        </p:grpSpPr>
        <p:sp>
          <p:nvSpPr>
            <p:cNvPr id="58" name="Прямоугольник 57">
              <a:extLst>
                <a:ext uri="{FF2B5EF4-FFF2-40B4-BE49-F238E27FC236}">
                  <a16:creationId xmlns:a16="http://schemas.microsoft.com/office/drawing/2014/main" id="{F5DDBDC1-897C-409D-9489-D84754F16302}"/>
                </a:ext>
              </a:extLst>
            </p:cNvPr>
            <p:cNvSpPr/>
            <p:nvPr/>
          </p:nvSpPr>
          <p:spPr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9" name="Прямоугольник 58">
              <a:extLst>
                <a:ext uri="{FF2B5EF4-FFF2-40B4-BE49-F238E27FC236}">
                  <a16:creationId xmlns:a16="http://schemas.microsoft.com/office/drawing/2014/main" id="{E5438E87-10CD-40F7-8670-18A129432887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37" name="Title 1">
            <a:extLst>
              <a:ext uri="{FF2B5EF4-FFF2-40B4-BE49-F238E27FC236}">
                <a16:creationId xmlns:a16="http://schemas.microsoft.com/office/drawing/2014/main" id="{F61F923B-465E-4755-9111-3AD5FCB4EE03}"/>
              </a:ext>
            </a:extLst>
          </p:cNvPr>
          <p:cNvSpPr txBox="1">
            <a:spLocks/>
          </p:cNvSpPr>
          <p:nvPr/>
        </p:nvSpPr>
        <p:spPr>
          <a:xfrm>
            <a:off x="488272" y="131367"/>
            <a:ext cx="8646853" cy="56921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2500" b="1" dirty="0">
                <a:solidFill>
                  <a:schemeClr val="accent1">
                    <a:lumMod val="50000"/>
                  </a:schemeClr>
                </a:solidFill>
                <a:latin typeface="Franklin Gothic Medium" pitchFamily="34" charset="0"/>
              </a:rPr>
              <a:t>Модуль «Поиск»</a:t>
            </a:r>
            <a:endParaRPr lang="en-US" sz="2500" b="1" dirty="0">
              <a:solidFill>
                <a:schemeClr val="accent1">
                  <a:lumMod val="50000"/>
                </a:schemeClr>
              </a:solidFill>
              <a:latin typeface="Franklin Gothic Medium" pitchFamily="34" charset="0"/>
            </a:endParaRPr>
          </a:p>
        </p:txBody>
      </p:sp>
      <p:cxnSp>
        <p:nvCxnSpPr>
          <p:cNvPr id="18" name="Прямая соединительная линия 17">
            <a:extLst>
              <a:ext uri="{FF2B5EF4-FFF2-40B4-BE49-F238E27FC236}">
                <a16:creationId xmlns:a16="http://schemas.microsoft.com/office/drawing/2014/main" id="{746DF50E-98C1-45DE-B539-5EDAA709037D}"/>
              </a:ext>
            </a:extLst>
          </p:cNvPr>
          <p:cNvCxnSpPr/>
          <p:nvPr/>
        </p:nvCxnSpPr>
        <p:spPr>
          <a:xfrm>
            <a:off x="5045814" y="1213086"/>
            <a:ext cx="0" cy="2699408"/>
          </a:xfrm>
          <a:prstGeom prst="line">
            <a:avLst/>
          </a:prstGeom>
          <a:ln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2" name="Прямоугольник 1"/>
          <p:cNvSpPr/>
          <p:nvPr/>
        </p:nvSpPr>
        <p:spPr>
          <a:xfrm>
            <a:off x="415085" y="1154130"/>
            <a:ext cx="5253372" cy="1754326"/>
          </a:xfrm>
          <a:prstGeom prst="rect">
            <a:avLst/>
          </a:prstGeom>
        </p:spPr>
        <p:txBody>
          <a:bodyPr wrap="square" numCol="1">
            <a:spAutoFit/>
          </a:bodyPr>
          <a:lstStyle/>
          <a:p>
            <a:pPr fontAlgn="base"/>
            <a:r>
              <a:rPr lang="ru-RU" b="1" dirty="0">
                <a:solidFill>
                  <a:srgbClr val="002060"/>
                </a:solidFill>
                <a:latin typeface="Franklin Gothic Medium" panose="020B0603020102020204" pitchFamily="34" charset="0"/>
              </a:rPr>
              <a:t>Параметры поиска:</a:t>
            </a:r>
          </a:p>
          <a:p>
            <a:pPr marL="285750" indent="-285750" fontAlgn="base">
              <a:buFont typeface="Wingdings" panose="05000000000000000000" pitchFamily="2" charset="2"/>
              <a:buChar char="ü"/>
            </a:pPr>
            <a:r>
              <a:rPr lang="ru-RU" dirty="0">
                <a:latin typeface="Franklin Gothic Medium" panose="020B0603020102020204" pitchFamily="34" charset="0"/>
              </a:rPr>
              <a:t>Фамилия, имя, отчество</a:t>
            </a:r>
          </a:p>
          <a:p>
            <a:pPr marL="285750" indent="-285750" fontAlgn="base">
              <a:buFont typeface="Wingdings" panose="05000000000000000000" pitchFamily="2" charset="2"/>
              <a:buChar char="ü"/>
            </a:pPr>
            <a:r>
              <a:rPr lang="ru-RU" dirty="0">
                <a:latin typeface="Franklin Gothic Medium" panose="020B0603020102020204" pitchFamily="34" charset="0"/>
              </a:rPr>
              <a:t>Период события</a:t>
            </a:r>
          </a:p>
          <a:p>
            <a:pPr marL="285750" indent="-285750" fontAlgn="base">
              <a:buFont typeface="Wingdings" panose="05000000000000000000" pitchFamily="2" charset="2"/>
              <a:buChar char="ü"/>
            </a:pPr>
            <a:r>
              <a:rPr lang="ru-RU" dirty="0">
                <a:latin typeface="Franklin Gothic Medium" panose="020B0603020102020204" pitchFamily="34" charset="0"/>
              </a:rPr>
              <a:t>Тип события</a:t>
            </a:r>
          </a:p>
          <a:p>
            <a:pPr marL="285750" indent="-285750" fontAlgn="base">
              <a:buFont typeface="Wingdings" panose="05000000000000000000" pitchFamily="2" charset="2"/>
              <a:buChar char="ü"/>
            </a:pPr>
            <a:r>
              <a:rPr lang="ru-RU" dirty="0">
                <a:latin typeface="Franklin Gothic Medium" panose="020B0603020102020204" pitchFamily="34" charset="0"/>
              </a:rPr>
              <a:t>Населенный пункт</a:t>
            </a:r>
          </a:p>
          <a:p>
            <a:pPr marL="285750" indent="-285750" fontAlgn="base">
              <a:buFont typeface="Wingdings" panose="05000000000000000000" pitchFamily="2" charset="2"/>
              <a:buChar char="ü"/>
            </a:pPr>
            <a:r>
              <a:rPr lang="ru-RU" dirty="0">
                <a:latin typeface="Franklin Gothic Medium" panose="020B0603020102020204" pitchFamily="34" charset="0"/>
              </a:rPr>
              <a:t>Церковь</a:t>
            </a:r>
          </a:p>
        </p:txBody>
      </p:sp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3F1AED82-1233-4EAA-BB19-E573A417B56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8666" t="6944" r="19600" b="10792"/>
          <a:stretch/>
        </p:blipFill>
        <p:spPr>
          <a:xfrm>
            <a:off x="612647" y="3025492"/>
            <a:ext cx="3999659" cy="2998009"/>
          </a:xfrm>
          <a:prstGeom prst="rect">
            <a:avLst/>
          </a:prstGeom>
        </p:spPr>
      </p:pic>
      <p:pic>
        <p:nvPicPr>
          <p:cNvPr id="26" name="Рисунок 25">
            <a:extLst>
              <a:ext uri="{FF2B5EF4-FFF2-40B4-BE49-F238E27FC236}">
                <a16:creationId xmlns:a16="http://schemas.microsoft.com/office/drawing/2014/main" id="{ACBDFFBC-7715-43B8-97ED-B94CC085CF0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73338" t="9228" r="1723" b="12283"/>
          <a:stretch/>
        </p:blipFill>
        <p:spPr>
          <a:xfrm>
            <a:off x="5282749" y="1169705"/>
            <a:ext cx="3034873" cy="5139615"/>
          </a:xfrm>
          <a:prstGeom prst="rect">
            <a:avLst/>
          </a:prstGeom>
        </p:spPr>
      </p:pic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id="{0F0D89C8-D88D-4A64-873A-C3560ACEC114}"/>
              </a:ext>
            </a:extLst>
          </p:cNvPr>
          <p:cNvSpPr/>
          <p:nvPr/>
        </p:nvSpPr>
        <p:spPr>
          <a:xfrm>
            <a:off x="6236063" y="4282640"/>
            <a:ext cx="2682115" cy="2206700"/>
          </a:xfrm>
          <a:prstGeom prst="rect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8" name="TextBox 11">
            <a:extLst>
              <a:ext uri="{FF2B5EF4-FFF2-40B4-BE49-F238E27FC236}">
                <a16:creationId xmlns:a16="http://schemas.microsoft.com/office/drawing/2014/main" id="{D1881D3E-A82E-4C98-8951-1CAF183CA58C}"/>
              </a:ext>
            </a:extLst>
          </p:cNvPr>
          <p:cNvSpPr txBox="1"/>
          <p:nvPr/>
        </p:nvSpPr>
        <p:spPr>
          <a:xfrm>
            <a:off x="6344187" y="4028872"/>
            <a:ext cx="246586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t"/>
            <a:r>
              <a:rPr lang="ru-RU" cap="all" dirty="0">
                <a:latin typeface="Franklin Gothic Medium" panose="020B0603020102020204" pitchFamily="34" charset="0"/>
              </a:rPr>
              <a:t> </a:t>
            </a:r>
            <a:endParaRPr lang="ru-RU" dirty="0">
              <a:latin typeface="Franklin Gothic Medium" panose="020B0603020102020204" pitchFamily="34" charset="0"/>
            </a:endParaRPr>
          </a:p>
          <a:p>
            <a:pPr fontAlgn="base"/>
            <a:r>
              <a:rPr lang="ru-RU" dirty="0">
                <a:latin typeface="Franklin Gothic Medium" panose="020B0603020102020204" pitchFamily="34" charset="0"/>
              </a:rPr>
              <a:t>Проиндексировано </a:t>
            </a:r>
          </a:p>
          <a:p>
            <a:pPr fontAlgn="base"/>
            <a:r>
              <a:rPr lang="ru-RU" b="1" dirty="0">
                <a:solidFill>
                  <a:srgbClr val="002060"/>
                </a:solidFill>
                <a:latin typeface="Franklin Gothic Medium" panose="020B0603020102020204" pitchFamily="34" charset="0"/>
              </a:rPr>
              <a:t>15 678 </a:t>
            </a:r>
            <a:r>
              <a:rPr lang="ru-RU" dirty="0">
                <a:latin typeface="Franklin Gothic Medium" panose="020B0603020102020204" pitchFamily="34" charset="0"/>
              </a:rPr>
              <a:t>записей о событиях рождения, бракосочетания и смерти, включающих                </a:t>
            </a:r>
            <a:r>
              <a:rPr lang="ru-RU" b="1" dirty="0">
                <a:solidFill>
                  <a:srgbClr val="002060"/>
                </a:solidFill>
                <a:latin typeface="Franklin Gothic Medium" panose="020B0603020102020204" pitchFamily="34" charset="0"/>
              </a:rPr>
              <a:t>32 233</a:t>
            </a:r>
            <a:r>
              <a:rPr lang="ru-RU" dirty="0">
                <a:latin typeface="Franklin Gothic Medium" panose="020B0603020102020204" pitchFamily="34" charset="0"/>
              </a:rPr>
              <a:t> персоналии</a:t>
            </a:r>
          </a:p>
          <a:p>
            <a:endParaRPr lang="ru-RU" b="1" dirty="0">
              <a:solidFill>
                <a:srgbClr val="001C85"/>
              </a:solidFill>
              <a:latin typeface="Franklin Gothic Medium" panose="020B0603020102020204" pitchFamily="34" charset="0"/>
              <a:cs typeface="Times New Roman" pitchFamily="18" charset="0"/>
            </a:endParaRPr>
          </a:p>
          <a:p>
            <a:endParaRPr lang="ru-RU" dirty="0">
              <a:latin typeface="Franklin Gothic Medium" panose="020B0603020102020204" pitchFamily="34" charset="0"/>
            </a:endParaRPr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8705029" y="6166646"/>
            <a:ext cx="288032" cy="36004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8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D90343CE-CB1C-4C08-8E5B-459BE96AE3E0}"/>
              </a:ext>
            </a:extLst>
          </p:cNvPr>
          <p:cNvSpPr txBox="1"/>
          <p:nvPr/>
        </p:nvSpPr>
        <p:spPr>
          <a:xfrm>
            <a:off x="-261418" y="6023501"/>
            <a:ext cx="57477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b="1" dirty="0">
                <a:solidFill>
                  <a:srgbClr val="002060"/>
                </a:solidFill>
                <a:latin typeface="Franklin Gothic Medium" panose="020B0603020102020204" pitchFamily="34" charset="0"/>
              </a:rPr>
              <a:t>В информационный ресурс загружено </a:t>
            </a:r>
          </a:p>
          <a:p>
            <a:pPr algn="ctr"/>
            <a:r>
              <a:rPr lang="ru-RU" b="1" dirty="0">
                <a:solidFill>
                  <a:srgbClr val="002060"/>
                </a:solidFill>
                <a:latin typeface="Franklin Gothic Medium" panose="020B0603020102020204" pitchFamily="34" charset="0"/>
              </a:rPr>
              <a:t>24 740 </a:t>
            </a:r>
            <a:r>
              <a:rPr lang="ru-RU" dirty="0">
                <a:latin typeface="Franklin Gothic Medium" panose="020B0603020102020204" pitchFamily="34" charset="0"/>
              </a:rPr>
              <a:t>образов из </a:t>
            </a:r>
            <a:r>
              <a:rPr lang="ru-RU" b="1" dirty="0">
                <a:solidFill>
                  <a:srgbClr val="002060"/>
                </a:solidFill>
                <a:latin typeface="Franklin Gothic Medium" panose="020B0603020102020204" pitchFamily="34" charset="0"/>
              </a:rPr>
              <a:t>87</a:t>
            </a:r>
            <a:r>
              <a:rPr lang="ru-RU" dirty="0">
                <a:latin typeface="Franklin Gothic Medium" panose="020B0603020102020204" pitchFamily="34" charset="0"/>
              </a:rPr>
              <a:t> метрических книг</a:t>
            </a:r>
          </a:p>
        </p:txBody>
      </p:sp>
      <p:pic>
        <p:nvPicPr>
          <p:cNvPr id="35" name="Picture 2" descr="C:\Users\IvanovaALV\Desktop\Логотип Связь поколений Югры ХОРОШИЙ.pn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214"/>
          <a:stretch/>
        </p:blipFill>
        <p:spPr bwMode="auto">
          <a:xfrm>
            <a:off x="7859485" y="124692"/>
            <a:ext cx="1200797" cy="1027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6891964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>
          <a:xfrm>
            <a:off x="497147" y="-63512"/>
            <a:ext cx="8646853" cy="896209"/>
          </a:xfrm>
          <a:prstGeom prst="rect">
            <a:avLst/>
          </a:prstGeom>
          <a:effectLst/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2500" b="1" dirty="0">
                <a:solidFill>
                  <a:schemeClr val="accent1">
                    <a:lumMod val="50000"/>
                  </a:schemeClr>
                </a:solidFill>
                <a:latin typeface="Franklin Gothic Medium" pitchFamily="34" charset="0"/>
              </a:rPr>
              <a:t>Модуль «Интерактивная карта»</a:t>
            </a:r>
          </a:p>
        </p:txBody>
      </p:sp>
      <p:grpSp>
        <p:nvGrpSpPr>
          <p:cNvPr id="35" name="Группа 34">
            <a:extLst>
              <a:ext uri="{FF2B5EF4-FFF2-40B4-BE49-F238E27FC236}">
                <a16:creationId xmlns:a16="http://schemas.microsoft.com/office/drawing/2014/main" id="{ECF62C37-E2BB-4DBB-8005-DED4B6C3F29B}"/>
              </a:ext>
            </a:extLst>
          </p:cNvPr>
          <p:cNvGrpSpPr/>
          <p:nvPr/>
        </p:nvGrpSpPr>
        <p:grpSpPr>
          <a:xfrm>
            <a:off x="0" y="959530"/>
            <a:ext cx="7859486" cy="89285"/>
            <a:chOff x="947651" y="2754884"/>
            <a:chExt cx="7257566" cy="89285"/>
          </a:xfrm>
        </p:grpSpPr>
        <p:sp>
          <p:nvSpPr>
            <p:cNvPr id="36" name="Прямоугольник 35">
              <a:extLst>
                <a:ext uri="{FF2B5EF4-FFF2-40B4-BE49-F238E27FC236}">
                  <a16:creationId xmlns:a16="http://schemas.microsoft.com/office/drawing/2014/main" id="{046A3631-639E-466D-8A77-3657DE9080D8}"/>
                </a:ext>
              </a:extLst>
            </p:cNvPr>
            <p:cNvSpPr/>
            <p:nvPr/>
          </p:nvSpPr>
          <p:spPr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7" name="Прямоугольник 36">
              <a:extLst>
                <a:ext uri="{FF2B5EF4-FFF2-40B4-BE49-F238E27FC236}">
                  <a16:creationId xmlns:a16="http://schemas.microsoft.com/office/drawing/2014/main" id="{E49B628D-02C5-4A3B-B622-8A9166518EC3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34" name="Скругленный прямоугольник 33"/>
          <p:cNvSpPr/>
          <p:nvPr/>
        </p:nvSpPr>
        <p:spPr>
          <a:xfrm>
            <a:off x="8698401" y="6309320"/>
            <a:ext cx="288032" cy="36004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9</a:t>
            </a: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AC0F65E4-9840-4CD4-997B-6317E59658A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30042" r="982" b="15891"/>
          <a:stretch/>
        </p:blipFill>
        <p:spPr>
          <a:xfrm>
            <a:off x="454164" y="4150885"/>
            <a:ext cx="8199685" cy="2518475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FA527FAE-FF75-4E3A-84F9-B288BC614EF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6800" t="16682" r="18533" b="4726"/>
          <a:stretch/>
        </p:blipFill>
        <p:spPr>
          <a:xfrm>
            <a:off x="5597571" y="1490807"/>
            <a:ext cx="3344585" cy="2286473"/>
          </a:xfrm>
          <a:prstGeom prst="rect">
            <a:avLst/>
          </a:prstGeom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1D931A8F-D0EE-46F6-B87D-8C9565066674}"/>
              </a:ext>
            </a:extLst>
          </p:cNvPr>
          <p:cNvSpPr/>
          <p:nvPr/>
        </p:nvSpPr>
        <p:spPr>
          <a:xfrm>
            <a:off x="497147" y="1186672"/>
            <a:ext cx="5144701" cy="26622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Aft>
                <a:spcPts val="600"/>
              </a:spcAft>
            </a:pPr>
            <a:r>
              <a:rPr lang="ru-RU" b="1" dirty="0">
                <a:solidFill>
                  <a:srgbClr val="002060"/>
                </a:solidFill>
                <a:latin typeface="Franklin Gothic Medium" panose="020B0603020102020204" pitchFamily="34" charset="0"/>
              </a:rPr>
              <a:t>Поддерживает возможности:</a:t>
            </a:r>
          </a:p>
          <a:p>
            <a:pPr marL="285750" indent="-285750" fontAlgn="base">
              <a:buFont typeface="Wingdings" panose="05000000000000000000" pitchFamily="2" charset="2"/>
              <a:buChar char="ü"/>
            </a:pPr>
            <a:r>
              <a:rPr lang="ru-RU" dirty="0">
                <a:latin typeface="Franklin Gothic Medium" panose="020B0603020102020204" pitchFamily="34" charset="0"/>
              </a:rPr>
              <a:t>масштабирования</a:t>
            </a:r>
          </a:p>
          <a:p>
            <a:pPr marL="285750" indent="-285750" fontAlgn="base">
              <a:buFont typeface="Wingdings" panose="05000000000000000000" pitchFamily="2" charset="2"/>
              <a:buChar char="ü"/>
            </a:pPr>
            <a:r>
              <a:rPr lang="ru-RU" dirty="0">
                <a:latin typeface="Franklin Gothic Medium" panose="020B0603020102020204" pitchFamily="34" charset="0"/>
              </a:rPr>
              <a:t>передвижения</a:t>
            </a:r>
          </a:p>
          <a:p>
            <a:pPr marL="285750" indent="-285750" fontAlgn="base">
              <a:buFont typeface="Wingdings" panose="05000000000000000000" pitchFamily="2" charset="2"/>
              <a:buChar char="ü"/>
            </a:pPr>
            <a:r>
              <a:rPr lang="ru-RU" dirty="0">
                <a:latin typeface="Franklin Gothic Medium" panose="020B0603020102020204" pitchFamily="34" charset="0"/>
              </a:rPr>
              <a:t>выбора области для поиска</a:t>
            </a:r>
          </a:p>
          <a:p>
            <a:pPr marL="285750" indent="-285750" fontAlgn="base">
              <a:buFont typeface="Wingdings" panose="05000000000000000000" pitchFamily="2" charset="2"/>
              <a:buChar char="ü"/>
            </a:pPr>
            <a:r>
              <a:rPr lang="ru-RU" dirty="0">
                <a:latin typeface="Franklin Gothic Medium" panose="020B0603020102020204" pitchFamily="34" charset="0"/>
              </a:rPr>
              <a:t>переключения исторических слоев</a:t>
            </a:r>
          </a:p>
          <a:p>
            <a:pPr marL="285750" indent="-285750" fontAlgn="base">
              <a:buFont typeface="Wingdings" panose="05000000000000000000" pitchFamily="2" charset="2"/>
              <a:buChar char="ü"/>
            </a:pPr>
            <a:r>
              <a:rPr lang="ru-RU" dirty="0">
                <a:latin typeface="Franklin Gothic Medium" panose="020B0603020102020204" pitchFamily="34" charset="0"/>
              </a:rPr>
              <a:t>отображения интерактивных иконок церквей </a:t>
            </a:r>
          </a:p>
          <a:p>
            <a:pPr fontAlgn="base"/>
            <a:r>
              <a:rPr lang="ru-RU" dirty="0">
                <a:latin typeface="Franklin Gothic Medium" panose="020B0603020102020204" pitchFamily="34" charset="0"/>
              </a:rPr>
              <a:t>     и храмов</a:t>
            </a:r>
          </a:p>
          <a:p>
            <a:pPr marL="285750" indent="-285750" fontAlgn="base">
              <a:buFont typeface="Wingdings" panose="05000000000000000000" pitchFamily="2" charset="2"/>
              <a:buChar char="ü"/>
            </a:pPr>
            <a:r>
              <a:rPr lang="ru-RU" dirty="0">
                <a:latin typeface="Franklin Gothic Medium" panose="020B0603020102020204" pitchFamily="34" charset="0"/>
              </a:rPr>
              <a:t>отображения краткой информации о выбранной церкви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185979" y="3959421"/>
            <a:ext cx="2169763" cy="1309607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B1F6380-BE4E-4881-ABF5-45863C743C7A}"/>
              </a:ext>
            </a:extLst>
          </p:cNvPr>
          <p:cNvSpPr txBox="1"/>
          <p:nvPr/>
        </p:nvSpPr>
        <p:spPr>
          <a:xfrm>
            <a:off x="185979" y="3990812"/>
            <a:ext cx="320860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На карту нанесены </a:t>
            </a:r>
            <a:r>
              <a:rPr lang="ru-RU" b="1" dirty="0">
                <a:solidFill>
                  <a:srgbClr val="002060"/>
                </a:solidFill>
                <a:latin typeface="Franklin Gothic Medium" panose="020B0603020102020204" pitchFamily="34" charset="0"/>
              </a:rPr>
              <a:t>38</a:t>
            </a:r>
            <a:r>
              <a:rPr lang="ru-RU" dirty="0">
                <a:latin typeface="Franklin Gothic Medium" panose="020B0603020102020204" pitchFamily="34" charset="0"/>
              </a:rPr>
              <a:t> церквей по </a:t>
            </a:r>
            <a:r>
              <a:rPr lang="ru-RU" b="1" dirty="0">
                <a:solidFill>
                  <a:srgbClr val="002060"/>
                </a:solidFill>
                <a:latin typeface="Franklin Gothic Medium" panose="020B0603020102020204" pitchFamily="34" charset="0"/>
              </a:rPr>
              <a:t>72</a:t>
            </a:r>
            <a:r>
              <a:rPr lang="ru-RU" dirty="0">
                <a:latin typeface="Franklin Gothic Medium" panose="020B0603020102020204" pitchFamily="34" charset="0"/>
              </a:rPr>
              <a:t> населенным </a:t>
            </a:r>
          </a:p>
          <a:p>
            <a:r>
              <a:rPr lang="ru-RU" dirty="0">
                <a:latin typeface="Franklin Gothic Medium" panose="020B0603020102020204" pitchFamily="34" charset="0"/>
              </a:rPr>
              <a:t>пунктам</a:t>
            </a:r>
          </a:p>
        </p:txBody>
      </p:sp>
      <p:pic>
        <p:nvPicPr>
          <p:cNvPr id="14" name="Picture 2" descr="C:\Users\IvanovaALV\Desktop\Логотип Связь поколений Югры ХОРОШИЙ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214"/>
          <a:stretch/>
        </p:blipFill>
        <p:spPr bwMode="auto">
          <a:xfrm>
            <a:off x="7859486" y="21439"/>
            <a:ext cx="1200797" cy="1027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2028031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607</Words>
  <Application>Microsoft Office PowerPoint</Application>
  <PresentationFormat>Экран (4:3)</PresentationFormat>
  <Paragraphs>155</Paragraphs>
  <Slides>14</Slides>
  <Notes>4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2" baseType="lpstr">
      <vt:lpstr>Arial</vt:lpstr>
      <vt:lpstr>Calibri</vt:lpstr>
      <vt:lpstr>Calibri Light</vt:lpstr>
      <vt:lpstr>Franklin Gothic Heavy</vt:lpstr>
      <vt:lpstr>Franklin Gothic Medium</vt:lpstr>
      <vt:lpstr>Times New Roman</vt:lpstr>
      <vt:lpstr>Wingdings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presentation</dc:title>
  <dc:creator>user</dc:creator>
  <cp:lastModifiedBy>alenanaymova55@gmail.com</cp:lastModifiedBy>
  <cp:revision>284</cp:revision>
  <cp:lastPrinted>2018-10-02T06:06:57Z</cp:lastPrinted>
  <dcterms:created xsi:type="dcterms:W3CDTF">2018-09-04T12:10:47Z</dcterms:created>
  <dcterms:modified xsi:type="dcterms:W3CDTF">2018-10-15T19:45:59Z</dcterms:modified>
</cp:coreProperties>
</file>