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28" r:id="rId2"/>
    <p:sldMasterId id="2147483854" r:id="rId3"/>
  </p:sldMasterIdLst>
  <p:notesMasterIdLst>
    <p:notesMasterId r:id="rId13"/>
  </p:notesMasterIdLst>
  <p:sldIdLst>
    <p:sldId id="302" r:id="rId4"/>
    <p:sldId id="433" r:id="rId5"/>
    <p:sldId id="434" r:id="rId6"/>
    <p:sldId id="435" r:id="rId7"/>
    <p:sldId id="436" r:id="rId8"/>
    <p:sldId id="437" r:id="rId9"/>
    <p:sldId id="438" r:id="rId10"/>
    <p:sldId id="403" r:id="rId11"/>
    <p:sldId id="429" r:id="rId12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99FF"/>
    <a:srgbClr val="00111E"/>
    <a:srgbClr val="339933"/>
    <a:srgbClr val="8CAF47"/>
    <a:srgbClr val="9BBB59"/>
    <a:srgbClr val="008000"/>
    <a:srgbClr val="006600"/>
    <a:srgbClr val="33CC3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1" autoAdjust="0"/>
    <p:restoredTop sz="94639" autoAdjust="0"/>
  </p:normalViewPr>
  <p:slideViewPr>
    <p:cSldViewPr>
      <p:cViewPr varScale="1">
        <p:scale>
          <a:sx n="98" d="100"/>
          <a:sy n="98" d="100"/>
        </p:scale>
        <p:origin x="-1522" y="-8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292549424364859E-2"/>
          <c:y val="0.10545717203417271"/>
          <c:w val="0.50366715794238515"/>
          <c:h val="0.78908565593165458"/>
        </c:manualLayout>
      </c:layout>
      <c:pie3DChart>
        <c:varyColors val="1"/>
        <c:ser>
          <c:idx val="0"/>
          <c:order val="0"/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'[Диаграмма в Microsoft PowerPoint]2015'!$B$172:$B$179</c:f>
              <c:strCache>
                <c:ptCount val="8"/>
                <c:pt idx="0">
                  <c:v>Архив г. Урая</c:v>
                </c:pt>
                <c:pt idx="1">
                  <c:v>Архив Нефтеюганского района</c:v>
                </c:pt>
                <c:pt idx="3">
                  <c:v>Архив г. Сургута</c:v>
                </c:pt>
                <c:pt idx="4">
                  <c:v>Архив г. Нижневартовска</c:v>
                </c:pt>
                <c:pt idx="5">
                  <c:v>Архив Березовского района</c:v>
                </c:pt>
                <c:pt idx="6">
                  <c:v>Архив г. Лангепаса</c:v>
                </c:pt>
                <c:pt idx="7">
                  <c:v>Остальные архивы</c:v>
                </c:pt>
              </c:strCache>
            </c:strRef>
          </c:cat>
          <c:val>
            <c:numRef>
              <c:f>'[Диаграмма в Microsoft PowerPoint]2015'!$C$172:$C$179</c:f>
              <c:numCache>
                <c:formatCode>General</c:formatCode>
                <c:ptCount val="8"/>
                <c:pt idx="0">
                  <c:v>35</c:v>
                </c:pt>
                <c:pt idx="1">
                  <c:v>115</c:v>
                </c:pt>
                <c:pt idx="3">
                  <c:v>180</c:v>
                </c:pt>
                <c:pt idx="4">
                  <c:v>186</c:v>
                </c:pt>
                <c:pt idx="5">
                  <c:v>32</c:v>
                </c:pt>
                <c:pt idx="6">
                  <c:v>28</c:v>
                </c:pt>
                <c:pt idx="7">
                  <c:v>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FBBD7-B0C6-40DE-A2AC-4F61EE0BDE5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0FEE8-DE96-4D73-BE1F-35790E1C57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649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2EA89-A071-480A-8DC8-C9E4DFE795A4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40197-8B28-44F6-95AD-5876C90E6615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1B8F6-12B9-4DD2-8B5C-968213333471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80F3C-36D3-4B6E-9980-EB49353EA5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255690" y="738166"/>
            <a:ext cx="7429552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1142976" y="1428736"/>
            <a:ext cx="7772400" cy="14700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2EA89-A071-480A-8DC8-C9E4DFE795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156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D372E-B19C-4873-ACC3-219D315319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85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A1B3-0B6B-4BC4-BB0A-4EC2BD9A8D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963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592FF-F2CF-4712-B6B8-69E3EF1141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267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6893-6E82-457E-9A29-702A973388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6997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D21CD-C33C-4C02-A79D-F723EB425B2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1113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C4FB-AE3A-4637-88BA-E9025ADB5EF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7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D372E-B19C-4873-ACC3-219D3153194D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0A215-F48D-430F-A467-310A38ABBE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413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7B974-BD6F-44CB-844F-00C425C19B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881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40197-8B28-44F6-95AD-5876C90E661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6946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1B8F6-12B9-4DD2-8B5C-96821333347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6184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пасиб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80F3C-36D3-4B6E-9980-EB49353EA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357290" y="357166"/>
            <a:ext cx="7429552" cy="365125"/>
          </a:xfrm>
          <a:prstGeom prst="rect">
            <a:avLst/>
          </a:prstGeom>
        </p:spPr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Ханты-Мансийский автономный округ - Югры 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0" y="2357430"/>
            <a:ext cx="9144000" cy="7858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1531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80F3C-36D3-4B6E-9980-EB49353EA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255690" y="738166"/>
            <a:ext cx="7429552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1142976" y="1428736"/>
            <a:ext cx="7772400" cy="14700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416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2EA89-A071-480A-8DC8-C9E4DFE795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87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D372E-B19C-4873-ACC3-219D315319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09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A1B3-0B6B-4BC4-BB0A-4EC2BD9A8D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06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592FF-F2CF-4712-B6B8-69E3EF1141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3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A1B3-0B6B-4BC4-BB0A-4EC2BD9A8D43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6893-6E82-457E-9A29-702A973388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66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D21CD-C33C-4C02-A79D-F723EB425B2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4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C4FB-AE3A-4637-88BA-E9025ADB5EF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22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0A215-F48D-430F-A467-310A38ABBE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50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7B974-BD6F-44CB-844F-00C425C19B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52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40197-8B28-44F6-95AD-5876C90E661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2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1B8F6-12B9-4DD2-8B5C-96821333347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94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80F3C-36D3-4B6E-9980-EB49353EA5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255690" y="738166"/>
            <a:ext cx="7429552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1142976" y="1428736"/>
            <a:ext cx="7772400" cy="14700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017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592FF-F2CF-4712-B6B8-69E3EF114162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6893-6E82-457E-9A29-702A973388EA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D21CD-C33C-4C02-A79D-F723EB425B2B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C4FB-AE3A-4637-88BA-E9025ADB5EF9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0A215-F48D-430F-A467-310A38ABBE06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7B974-BD6F-44CB-844F-00C425C19B7E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C7512-CF50-4972-87C1-ED08DFF52AA7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C7512-CF50-4972-87C1-ED08DFF52AA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15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C7512-CF50-4972-87C1-ED08DFF52AA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C291E-0BE9-4304-A1A0-CB2CCF1267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13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CF58782D5873597174AB6FFEA6BFF37A7968FDFE204D7D3F9FC515158590F78702888696309DE011p6t0H" TargetMode="Externa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___Microsoft_Word1.docx"/><Relationship Id="rId3" Type="http://schemas.openxmlformats.org/officeDocument/2006/relationships/image" Target="../media/image3.png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2204864"/>
            <a:ext cx="8280920" cy="1470025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обеспечении органами управления </a:t>
            </a:r>
            <a:r>
              <a:rPr lang="ru-RU" sz="280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архивным </a:t>
            </a:r>
            <a:r>
              <a:rPr lang="ru-RU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делом муниципальных образований Ханты-Мансийского автономного округа – Югры достижения показателя  «Доля граждан, использующих механизм получения государственных и муниципальных услуг в электронной форме»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63988" y="4581128"/>
            <a:ext cx="45156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Заместитель руководителя </a:t>
            </a:r>
          </a:p>
          <a:p>
            <a:pPr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Архивной службы Югры</a:t>
            </a:r>
          </a:p>
          <a:p>
            <a:pPr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Захарова Наталья Александровна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324894" y="6165304"/>
            <a:ext cx="510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Ханты-Мансийск, 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08" y="1124743"/>
            <a:ext cx="777240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757808" y="1893533"/>
            <a:ext cx="3960440" cy="20395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Указ </a:t>
            </a:r>
            <a:r>
              <a:rPr lang="ru-RU" dirty="0"/>
              <a:t>Президента Российской Федерации от 7 мая 2012 года </a:t>
            </a:r>
            <a:endParaRPr lang="ru-RU" dirty="0" smtClean="0"/>
          </a:p>
          <a:p>
            <a:pPr algn="ctr"/>
            <a:r>
              <a:rPr lang="ru-RU" dirty="0" smtClean="0"/>
              <a:t>№ </a:t>
            </a:r>
            <a:r>
              <a:rPr lang="ru-RU" dirty="0"/>
              <a:t>601 «Об основных направлениях совершенствования системы государственного управления»</a:t>
            </a:r>
          </a:p>
        </p:txBody>
      </p:sp>
      <p:pic>
        <p:nvPicPr>
          <p:cNvPr id="1028" name="Picture 4" title="Распоряжения Правительства автономного округа от 24 ноября 2015 года № 681-рп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512" y="1868926"/>
            <a:ext cx="3960440" cy="2064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18248" y="2204864"/>
            <a:ext cx="3540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Распоряжение </a:t>
            </a:r>
            <a:r>
              <a:rPr lang="ru-RU" dirty="0">
                <a:solidFill>
                  <a:schemeClr val="bg1"/>
                </a:solidFill>
              </a:rPr>
              <a:t>Правительства </a:t>
            </a:r>
            <a:r>
              <a:rPr lang="ru-RU" dirty="0" smtClean="0">
                <a:solidFill>
                  <a:schemeClr val="bg1"/>
                </a:solidFill>
              </a:rPr>
              <a:t>Ханты-Мансийского автономного округа – Югры </a:t>
            </a:r>
            <a:r>
              <a:rPr lang="ru-RU" dirty="0">
                <a:solidFill>
                  <a:schemeClr val="bg1"/>
                </a:solidFill>
              </a:rPr>
              <a:t>от 24 ноября </a:t>
            </a:r>
            <a:r>
              <a:rPr lang="ru-RU" dirty="0" smtClean="0">
                <a:solidFill>
                  <a:schemeClr val="bg1"/>
                </a:solidFill>
              </a:rPr>
              <a:t>    2015 </a:t>
            </a:r>
            <a:r>
              <a:rPr lang="ru-RU" dirty="0">
                <a:solidFill>
                  <a:schemeClr val="bg1"/>
                </a:solidFill>
              </a:rPr>
              <a:t>года № 681-рп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3688" y="5733256"/>
            <a:ext cx="6629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2018 году – не менее 70 %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788" y="3687950"/>
            <a:ext cx="3600400" cy="210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086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74114" y="3249815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Распоряжение </a:t>
            </a:r>
            <a:r>
              <a:rPr lang="ru-RU" dirty="0">
                <a:solidFill>
                  <a:prstClr val="white"/>
                </a:solidFill>
              </a:rPr>
              <a:t>Правительства </a:t>
            </a:r>
            <a:r>
              <a:rPr lang="ru-RU" dirty="0" smtClean="0">
                <a:solidFill>
                  <a:prstClr val="white"/>
                </a:solidFill>
              </a:rPr>
              <a:t>Ханты-Мансийского автономного округа – Югры </a:t>
            </a:r>
            <a:r>
              <a:rPr lang="ru-RU" dirty="0">
                <a:solidFill>
                  <a:prstClr val="white"/>
                </a:solidFill>
              </a:rPr>
              <a:t>от 24 ноября 2015 года № 681-рп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1340768"/>
            <a:ext cx="468052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году в Югре показатель, 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установленный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Указом Президента РФ, 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граждан, использующих механизм получения государственных и муниципальных услуг в электронной форме» составил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74,1% </a:t>
            </a:r>
          </a:p>
          <a:p>
            <a:pPr algn="ctr"/>
            <a:r>
              <a:rPr lang="ru-RU" sz="1400" i="1" dirty="0" smtClean="0"/>
              <a:t>(официальная статистическая информация, опубликованная   13 </a:t>
            </a:r>
            <a:r>
              <a:rPr lang="ru-RU" sz="1400" i="1" dirty="0"/>
              <a:t>марта 2017 года Федеральной службой государственной </a:t>
            </a:r>
            <a:r>
              <a:rPr lang="ru-RU" sz="1400" i="1" dirty="0" smtClean="0"/>
              <a:t>статистики). </a:t>
            </a:r>
          </a:p>
          <a:p>
            <a:pPr algn="ctr"/>
            <a:endParaRPr lang="ru-RU" sz="1400" i="1" dirty="0" smtClean="0"/>
          </a:p>
          <a:p>
            <a:pPr algn="ctr"/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соответствует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месту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среди субъектов </a:t>
            </a:r>
            <a:r>
              <a:rPr lang="ru-RU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УрФО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месту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рейтинге субъектов Российской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 .</a:t>
            </a:r>
          </a:p>
          <a:p>
            <a:pPr algn="ctr"/>
            <a:endParaRPr lang="ru-RU" dirty="0" smtClean="0"/>
          </a:p>
          <a:p>
            <a:pPr algn="ctr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 по услугам в сфере архивного дела в Югре </a:t>
            </a:r>
            <a:r>
              <a:rPr lang="ru-RU" sz="2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составил 0,2 %.</a:t>
            </a:r>
            <a:endParaRPr lang="ru-RU" sz="2000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Рисунок 16"/>
          <p:cNvPicPr/>
          <p:nvPr/>
        </p:nvPicPr>
        <p:blipFill rotWithShape="1">
          <a:blip r:embed="rId6"/>
          <a:srcRect l="14580" t="5150" r="13644"/>
          <a:stretch/>
        </p:blipFill>
        <p:spPr bwMode="auto">
          <a:xfrm>
            <a:off x="323528" y="1465922"/>
            <a:ext cx="3746351" cy="35472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1073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6740"/>
            <a:ext cx="2952328" cy="2435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33785" y="1043272"/>
            <a:ext cx="69666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с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начала 2017 года в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архивы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Югры поступило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42 092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запроса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физических лиц, 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них в электронной форме –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649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Показателя составила –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1,5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53065"/>
            <a:ext cx="6202363" cy="434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222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228881"/>
              </p:ext>
            </p:extLst>
          </p:nvPr>
        </p:nvGraphicFramePr>
        <p:xfrm>
          <a:off x="899592" y="1271954"/>
          <a:ext cx="7740860" cy="52052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0962"/>
                <a:gridCol w="5379898"/>
              </a:tblGrid>
              <a:tr h="1070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Приказ Росстата от 06.05.2015 N 217 (ред. от 13.01.2016) </a:t>
                      </a:r>
                      <a:r>
                        <a:rPr lang="ru-RU" sz="1100" dirty="0" smtClean="0">
                          <a:effectLst/>
                        </a:rPr>
                        <a:t>                            "</a:t>
                      </a:r>
                      <a:r>
                        <a:rPr lang="ru-RU" sz="1100" dirty="0">
                          <a:effectLst/>
                        </a:rPr>
                        <a:t>Об утверждении статистического инструментария для организации Министерством экономического развития Российской Федерации федерального статистического наблюдения о предоставлении государственных (муниципальных) услуг"</a:t>
                      </a:r>
                      <a:endParaRPr lang="ru-RU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Утверждение </a:t>
                      </a:r>
                      <a:r>
                        <a:rPr lang="ru-RU" sz="1100" dirty="0">
                          <a:effectLst/>
                        </a:rPr>
                        <a:t>формы статистического наблюдения </a:t>
                      </a:r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  <a:hlinkClick r:id="rId6"/>
                        </a:rPr>
                        <a:t>N 1-ГУ (срочная)</a:t>
                      </a: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"Сведения о предоставлении государственных услуг"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/>
                </a:tc>
              </a:tr>
              <a:tr h="12228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Приказ Росстата от 07.09.2016 N 486 "Об утверждении методики расчета показателя "Доля граждан, использующих механизм получения государственных и муниципальных услуг в электронной форме"</a:t>
                      </a:r>
                      <a:endParaRPr lang="ru-RU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Пункт </a:t>
                      </a:r>
                      <a:r>
                        <a:rPr lang="ru-RU" sz="1100" dirty="0">
                          <a:effectLst/>
                        </a:rPr>
                        <a:t>2.3. Государственные и муниципальные услуги считаются предоставленными в электронной форме при условии использования заявителем механизма аутентификации в федеральной государственной информационной системе "Единая система идентификации и аутентификации в инфраструктуре, обеспечивающей информационно-технологическое взаимодействие информационных систем, используемых для предоставления государственных и муниципальных услуг в электронной форме" (далее - ЕСИА) в процессе получения услуги</a:t>
                      </a:r>
                      <a:r>
                        <a:rPr lang="ru-RU" sz="1100" dirty="0" smtClean="0">
                          <a:effectLst/>
                        </a:rPr>
                        <a:t>.</a:t>
                      </a:r>
                      <a:endParaRPr lang="ru-RU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/>
                </a:tc>
              </a:tr>
              <a:tr h="15491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Приказ Росстата от 13.02.2017 N 90 (ред. от 13.04.2017) </a:t>
                      </a:r>
                      <a:r>
                        <a:rPr lang="ru-RU" sz="1100" dirty="0" smtClean="0">
                          <a:effectLst/>
                        </a:rPr>
                        <a:t>                           "</a:t>
                      </a:r>
                      <a:r>
                        <a:rPr lang="ru-RU" sz="1100" dirty="0">
                          <a:effectLst/>
                        </a:rPr>
                        <a:t>Об утверждении формы федерального статистического наблюдения "Анкета выборочного обследования населения по вопросам использования информационных технологий и информационно-телекоммуникационных сетей"</a:t>
                      </a:r>
                      <a:endParaRPr lang="ru-RU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Пункт 23, раздел </a:t>
                      </a:r>
                      <a:r>
                        <a:rPr lang="ru-RU" sz="1100" dirty="0">
                          <a:effectLst/>
                        </a:rPr>
                        <a:t>5. РАЗЪЯСНИТЕ РЕСПОНДЕНТУ, ЧТО ПОЛУЧЕНИЕ ГОСУДАРСТВЕННЫХ И МУНИЦИПАЛЬНЫХ УСЛУГ В ЭЛЕКТРОННОЙ ФОРМЕ ОСУЩЕСТВЛЯЕТСЯ ПРИ НАЛИЧИИ УЧЕТНОЙ ЗАПИСИ (РЕГИСТАЦИИ В ЕСИА))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945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6695658"/>
              </p:ext>
            </p:extLst>
          </p:nvPr>
        </p:nvGraphicFramePr>
        <p:xfrm>
          <a:off x="4463988" y="1988840"/>
          <a:ext cx="4652513" cy="3252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355976" y="1386354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запросов в электронной форме, поступивших </a:t>
            </a:r>
            <a:endParaRPr lang="ru-RU" sz="1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архивы Югры </a:t>
            </a: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период с </a:t>
            </a:r>
            <a:r>
              <a:rPr lang="ru-RU" sz="1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01.01.2017 по 10.11.2017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33785" y="1909574"/>
            <a:ext cx="250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265883"/>
              </p:ext>
            </p:extLst>
          </p:nvPr>
        </p:nvGraphicFramePr>
        <p:xfrm>
          <a:off x="-252413" y="4076700"/>
          <a:ext cx="5076826" cy="255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Документ" r:id="rId8" imgW="6260020" imgH="3156713" progId="Word.Document.12">
                  <p:embed/>
                </p:oleObj>
              </mc:Choice>
              <mc:Fallback>
                <p:oleObj name="Документ" r:id="rId8" imgW="6260020" imgH="31567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-252413" y="4076700"/>
                        <a:ext cx="5076826" cy="2557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4113"/>
            <a:ext cx="4373306" cy="2130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45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985"/>
          <a:stretch/>
        </p:blipFill>
        <p:spPr bwMode="auto">
          <a:xfrm>
            <a:off x="177577" y="1404634"/>
            <a:ext cx="8786911" cy="5048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45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956" y="518847"/>
            <a:ext cx="3995489" cy="2104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189" y="3429000"/>
            <a:ext cx="4006974" cy="2825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01" y="3478658"/>
            <a:ext cx="3911263" cy="2795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6794" y="904421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Образцы визуальной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рекламы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направленной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популяризацию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муниципальной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услуги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электронной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форме, подготовленные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архивным отделом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администрации г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Нягани </a:t>
            </a:r>
          </a:p>
        </p:txBody>
      </p:sp>
    </p:spTree>
    <p:extLst>
      <p:ext uri="{BB962C8B-B14F-4D97-AF65-F5344CB8AC3E}">
        <p14:creationId xmlns:p14="http://schemas.microsoft.com/office/powerpoint/2010/main" val="39097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2204864"/>
            <a:ext cx="8280920" cy="1470025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2800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915816" y="6165304"/>
            <a:ext cx="451447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Ханты-Мансийск, 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9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8377</TotalTime>
  <Words>498</Words>
  <Application>Microsoft Office PowerPoint</Application>
  <PresentationFormat>Экран (4:3)</PresentationFormat>
  <Paragraphs>56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Тема Office</vt:lpstr>
      <vt:lpstr>6_Тема Office</vt:lpstr>
      <vt:lpstr>1_Тема Office</vt:lpstr>
      <vt:lpstr>Документ</vt:lpstr>
      <vt:lpstr>Об обеспечении органами управления  архивным делом муниципальных образований Ханты-Мансийского автономного округа – Югры достижения показателя  «Доля граждан, использующих механизм получения государственных и муниципальных услуг в электронной форме»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MyCompany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MelehinaNE</dc:creator>
  <cp:lastModifiedBy>Захарова Наталья Александров</cp:lastModifiedBy>
  <cp:revision>602</cp:revision>
  <cp:lastPrinted>2017-02-10T08:02:48Z</cp:lastPrinted>
  <dcterms:created xsi:type="dcterms:W3CDTF">2014-01-15T05:45:51Z</dcterms:created>
  <dcterms:modified xsi:type="dcterms:W3CDTF">2017-11-16T07:50:09Z</dcterms:modified>
</cp:coreProperties>
</file>